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0" r:id="rId2"/>
    <p:sldId id="264" r:id="rId3"/>
    <p:sldId id="257" r:id="rId4"/>
    <p:sldId id="258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F8"/>
    <a:srgbClr val="4644BE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0288F-06D8-F34F-88BB-558A605D902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4B533-643D-A748-90BE-0FD91CC91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8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FCD86-E8ED-1CA1-C161-70549C973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81BC14-0B1F-D47A-5CC3-E7FF08F60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80B59-BB2B-FC3F-7917-6B4406F65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A12B2-C16A-6B94-16B6-0BC44C82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061371-09D4-77AC-1822-9EC381EE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163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FAF15-CD19-718F-AD5C-FFA4FAA9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6E75ED-A9A3-4113-B38C-0A20342BF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CABD0-8F48-F7A5-4AF1-85F9ECC5C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F23E2-5574-919D-C0A4-A6D690C5D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1E8E2-3C54-8E2E-FC0D-7D4C9985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229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D5483B-0B12-13BD-EC17-C4F470D16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928D5C-1642-327B-B6DA-688689E54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8ED4C2-E3D1-4345-AF97-09EDB48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FA6D8-6238-AB8A-AC9D-ED43D963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615104-E15B-2B66-9A76-0854632F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67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75FF5-3502-7C64-EAF1-BBBF5A005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92557-C10E-0B13-5B17-0B7C9B8B1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3F8960-2A0C-4D3E-B23D-397DDC15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6507EE-D794-8EF0-B500-EBA15D79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2E94DC-F990-F598-F324-4CD6BF77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8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17314-4D31-8216-5115-11B5F055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1E942-6080-2EBA-F300-C7A5AACE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0A13CE-1A1B-059A-17F6-8B58D40C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E96A6C-DE9D-7921-A743-56BC1666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45D7-7B07-763D-0D32-132F77C3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2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B5271-DD47-033F-C3E3-FCDFDE76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6DEC89-89A8-D978-774B-BB101C57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66A64A-6267-C9D9-9791-924D02092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95BD31-C1F2-EF60-D54D-5711BC3A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295AA-6B9E-4020-F7B5-05AD8B67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844D3F-46DB-B4D2-F412-6AE299B9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781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DF103-7DCA-FF93-A799-686C9AB3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1C9412-EA49-82EE-A8AE-AF9B8444B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D2747E-020A-BC48-73B6-9C245411C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F843C4-250B-A90F-2015-103C85925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3E9E4B-40A4-B8F1-D8A8-48FD19174C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3C6B93-306D-0DA1-F37C-7910940F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D9370B-CA9A-FF43-B5A8-978E26F9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A92E2C-AA94-A563-0E1F-9FE5494F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033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1B53C-3833-BE5D-35D3-D5B7E983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34D089-5071-2ABC-70D4-9D36891D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B2BD5D-7502-3E5D-B0E6-E6A8CE00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FFEDB3-C403-56F6-EEB2-0E92E448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9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506DD4-BECD-E53D-20BA-0B7E35E4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0C1FF9-EA56-76C2-16B7-B94E060A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29EE47-90EB-1249-2DF1-D1F22B83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96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AC985-9CB5-A5E3-3669-9ACB167F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77E698-8112-B851-5564-75F65AA02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5C0D0-75D9-31EB-5878-328225986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DE9948-9F43-B380-093A-A4442B16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93AD97-6DAA-681B-D4A8-22256536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53968B-E69F-188B-F4FD-BDF98A6B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00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C719-F99A-4E9B-B7BF-82474BEA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AC687D-FF7F-68EC-09BF-B604669B8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FCB2E3-32C2-6310-3F55-C241472AD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CA7404-ADF9-6411-FA7C-7F49B98C1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CDCB51-409F-F60F-EC99-B9780C4FE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262314-E86C-069C-C608-A86E2267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25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EB7AB-5C95-76D5-E422-E1298C54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89D498-30B4-BF13-8822-7DBBBF43A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EC1CA-9261-F206-11A4-E092D806B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3129D-AFEC-A647-9EB1-397388BBCC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7F3D7-3FA2-BC04-E065-0C92B02A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D0773-ACC5-6DA6-F014-40D4BE3B9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680D8-2BE2-D94C-90EC-A8097832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61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A221B-817D-899D-5C14-B72E551B8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Цифровая гигиена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3AB0F3-A0D8-3B10-B67D-77F6FAA727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Веб-квест для 5-7 классов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702AF1-397E-68E5-452D-6D0E36DE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31002">
            <a:off x="-3434111" y="-4034139"/>
            <a:ext cx="686822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EC426C-755B-CC55-C2D9-C3E05F52D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15658">
            <a:off x="9136829" y="2316163"/>
            <a:ext cx="6868221" cy="6858000"/>
          </a:xfrm>
          <a:prstGeom prst="rect">
            <a:avLst/>
          </a:prstGeom>
        </p:spPr>
      </p:pic>
      <p:pic>
        <p:nvPicPr>
          <p:cNvPr id="6" name="tristan-lohengrin-a-peaceful-sanctuary.mp3">
            <a:hlinkClick r:id="" action="ppaction://media"/>
            <a:extLst>
              <a:ext uri="{FF2B5EF4-FFF2-40B4-BE49-F238E27FC236}">
                <a16:creationId xmlns:a16="http://schemas.microsoft.com/office/drawing/2014/main" id="{4FD51266-F361-4C2F-4027-EECE7355D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59863"/>
            <a:ext cx="398137" cy="3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CF0FD0-B6BB-7957-BF01-3BD55D2C0967}"/>
              </a:ext>
            </a:extLst>
          </p:cNvPr>
          <p:cNvSpPr txBox="1"/>
          <p:nvPr/>
        </p:nvSpPr>
        <p:spPr>
          <a:xfrm>
            <a:off x="269530" y="1536174"/>
            <a:ext cx="119224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</a:t>
            </a:r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получили сообщение от неизвестного отправителя. В письме содержится ссылка на интересный видеоролик. Что вы сделаете?</a:t>
            </a:r>
          </a:p>
          <a:p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Сразу перейдёте по ссылке.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Сначала проверите репутацию отправителя и сайта.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Посоветуетесь с родителями или учителем.</a:t>
            </a:r>
          </a:p>
          <a:p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</a:t>
            </a:r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 скачать игру из интернета. Какие действия вы предпримете?</a:t>
            </a:r>
          </a:p>
          <a:p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Сразу скачаете игру с первого же сайта.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Сначала поищете отзывы о игре и проверьте её рейтинг.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Посоветуетесь с родителями или учителем.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2D589F-3778-AF91-57C3-326F9BDC74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606050" y="1158"/>
            <a:ext cx="2662951" cy="2658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51CEB5-C7A2-ADD3-E8B7-99454302A1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391117" y="6058307"/>
            <a:ext cx="1601767" cy="15993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8BE9FD-5B94-D9B0-ABAB-118997FC07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451954" y="-1114045"/>
            <a:ext cx="2231411" cy="222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2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CBF78-A900-578B-908A-4ACCFB3E897D}"/>
              </a:ext>
            </a:extLst>
          </p:cNvPr>
          <p:cNvSpPr txBox="1"/>
          <p:nvPr/>
        </p:nvSpPr>
        <p:spPr>
          <a:xfrm>
            <a:off x="3037331" y="0"/>
            <a:ext cx="6117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A651F-7D16-E9CA-CCB3-515005283A7B}"/>
              </a:ext>
            </a:extLst>
          </p:cNvPr>
          <p:cNvSpPr txBox="1"/>
          <p:nvPr/>
        </p:nvSpPr>
        <p:spPr>
          <a:xfrm>
            <a:off x="387531" y="4996851"/>
            <a:ext cx="114169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быть осторожными и внимательными при нахождении в интернете. Мы узнали, что нужно проверять репутацию сайтов и приложений, прежде чем использовать их. Давайте всегда будем помнить о правилах безопасного поведения в интернете и следовать им. Только так мы сможем защитить себя от угроз и наслаждаться всеми преимуществами интернета.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2B3C3-6398-9B60-88DA-789061D79ED8}"/>
              </a:ext>
            </a:extLst>
          </p:cNvPr>
          <p:cNvSpPr txBox="1"/>
          <p:nvPr/>
        </p:nvSpPr>
        <p:spPr>
          <a:xfrm>
            <a:off x="904603" y="1575926"/>
            <a:ext cx="100173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получили сообщение от неизвестного отправителя. В письме содержится ссылка на интересный видеоролик. Что вы сделаете?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Посоветуетесь с родителями или учителем.</a:t>
            </a:r>
          </a:p>
          <a:p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 скачать игру из интернета. Какие действия вы предпримете?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Сначала поищете отзывы о игре и проверьте её рейтинг.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Рамка 8">
            <a:extLst>
              <a:ext uri="{FF2B5EF4-FFF2-40B4-BE49-F238E27FC236}">
                <a16:creationId xmlns:a16="http://schemas.microsoft.com/office/drawing/2014/main" id="{0EA57F99-64F6-997C-0245-88F2B10B9DCA}"/>
              </a:ext>
            </a:extLst>
          </p:cNvPr>
          <p:cNvSpPr/>
          <p:nvPr/>
        </p:nvSpPr>
        <p:spPr>
          <a:xfrm>
            <a:off x="660761" y="875143"/>
            <a:ext cx="10626636" cy="3709891"/>
          </a:xfrm>
          <a:prstGeom prst="frame">
            <a:avLst>
              <a:gd name="adj1" fmla="val 2695"/>
            </a:avLst>
          </a:prstGeom>
          <a:solidFill>
            <a:srgbClr val="0003F8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3C9478-6B60-17B4-BF37-310E1D544B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0850494" y="-1127079"/>
            <a:ext cx="2743623" cy="27395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BD753C-45B0-D477-1BC8-A7E73290CC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-301222" y="-687728"/>
            <a:ext cx="1377505" cy="13754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96888B-ED84-C1B4-5F90-14D140D7F7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8306843">
            <a:off x="10036931" y="6281487"/>
            <a:ext cx="1469834" cy="14676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34BEEA-98CC-F7CA-08A2-913C9FCC1D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4406543">
            <a:off x="-713113" y="3978540"/>
            <a:ext cx="1158840" cy="11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12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223359-B9ED-A378-140D-39CD2B1EF508}"/>
              </a:ext>
            </a:extLst>
          </p:cNvPr>
          <p:cNvSpPr txBox="1"/>
          <p:nvPr/>
        </p:nvSpPr>
        <p:spPr>
          <a:xfrm>
            <a:off x="0" y="90321"/>
            <a:ext cx="6099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 4: Приватность в сети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16F89-409F-1833-C896-2D154381F06B}"/>
              </a:ext>
            </a:extLst>
          </p:cNvPr>
          <p:cNvSpPr txBox="1"/>
          <p:nvPr/>
        </p:nvSpPr>
        <p:spPr>
          <a:xfrm>
            <a:off x="91440" y="613541"/>
            <a:ext cx="11821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продвижении дальше </a:t>
            </a:r>
            <a:r>
              <a:rPr lang="ru-RU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киберисследователи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находят портал, который требует ввода персональных данных. Но чтобы портал открылся, они должны правильно настроить параметры конфиденциальности.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018B1-5362-2526-22D3-3D564AD4AF44}"/>
              </a:ext>
            </a:extLst>
          </p:cNvPr>
          <p:cNvSpPr txBox="1"/>
          <p:nvPr/>
        </p:nvSpPr>
        <p:spPr>
          <a:xfrm>
            <a:off x="186146" y="2208235"/>
            <a:ext cx="609904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Команде нужно решить, какие данные можно безопасно оставлять в интернете и какие настройки приватности необходимо включить в аккаунтах.</a:t>
            </a:r>
          </a:p>
          <a:p>
            <a:pPr algn="just"/>
            <a:endParaRPr lang="ru-RU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Киберисторик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объясняет правила о защите личных данных в сети (какие данные нельзя разглашать). </a:t>
            </a:r>
          </a:p>
          <a:p>
            <a:pPr algn="just"/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Кибернавигация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проверяет настройки приватности в социальных сетях и аккаунтах.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Киберисследователь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настраивает безопасные параметры приватности на "портале".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4598BF-0E03-0CE3-1337-DB5EABCB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109975" y="-1340608"/>
            <a:ext cx="1981170" cy="19782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CDED5D-E4A9-BD31-6384-03EC99CA9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4489088">
            <a:off x="11739877" y="6146826"/>
            <a:ext cx="904242" cy="9028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49B85C-25DA-7FE0-A13D-BE194D0845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2068249">
            <a:off x="-82783" y="6316230"/>
            <a:ext cx="904242" cy="9028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11BAAE-7683-7CF3-3DDA-DBB7135CAD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9927246">
            <a:off x="5550263" y="-361126"/>
            <a:ext cx="904242" cy="9028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668319-E4B3-CCCD-C07E-0A59E06E5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096" y="1687095"/>
            <a:ext cx="5275903" cy="41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1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1E6DCB-65AD-7B21-DFDE-3BCBC32C7D47}"/>
              </a:ext>
            </a:extLst>
          </p:cNvPr>
          <p:cNvSpPr txBox="1"/>
          <p:nvPr/>
        </p:nvSpPr>
        <p:spPr>
          <a:xfrm>
            <a:off x="394498" y="458956"/>
            <a:ext cx="1117396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</a:t>
            </a:r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создаёте профиль в социальной сети. Какие данные вы оставите открытыми для всех пользователей?</a:t>
            </a: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Имя и фамилия.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Адрес.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Телефон.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Г) Ничего из перечисленного.</a:t>
            </a:r>
          </a:p>
          <a:p>
            <a:pPr algn="l"/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</a:t>
            </a:r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получаете сообщение от незнакомого человека в социальной сети. Он хочет добавить вас в друзья. Что вы сделаете?</a:t>
            </a: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Добавите его в друзья.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Сначала спросите, кто он и откуда знает ваше имя.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Не будете добавлять его в друзья.</a:t>
            </a:r>
          </a:p>
          <a:p>
            <a:pPr algn="l"/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 поделиться фотографией в социальной сети. Какие настройки приватности вы выберете?</a:t>
            </a: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Публичный доступ.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Доступ для друзей.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Личный доступ.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33654C-C9C7-BF1E-4A78-39D312789D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0632709" y="-2649265"/>
            <a:ext cx="4662914" cy="4655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B840A-3DF6-845C-F3DA-A54C1661CA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9215819">
            <a:off x="7043664" y="6255269"/>
            <a:ext cx="2260630" cy="2257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32813D-9307-745B-5C52-C2EF11516E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2469587" y="-661693"/>
            <a:ext cx="1325356" cy="13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70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BB28A9-0564-B820-F3D2-BC390EC7F6D6}"/>
              </a:ext>
            </a:extLst>
          </p:cNvPr>
          <p:cNvSpPr txBox="1"/>
          <p:nvPr/>
        </p:nvSpPr>
        <p:spPr>
          <a:xfrm>
            <a:off x="3037331" y="0"/>
            <a:ext cx="6117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B8BD8-7960-1D85-9962-97AF7ABB35B4}"/>
              </a:ext>
            </a:extLst>
          </p:cNvPr>
          <p:cNvSpPr txBox="1"/>
          <p:nvPr/>
        </p:nvSpPr>
        <p:spPr>
          <a:xfrm>
            <a:off x="278674" y="5006862"/>
            <a:ext cx="114761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оберегать личную информацию в интернете. Необходимо быть внимательными и осторожными при предоставлении личных данных, таких как адреса, телефоны и пароли. Важно включать соответствующе настройки приватности в своих аккаунтах, чтобы ограничить доступ к личной информации. Это поможет избежать потенциальных угроз и рисков, связанных с утечкой личной информации в интернете.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EB36F-DB1B-E8FE-037F-E9B84548027A}"/>
              </a:ext>
            </a:extLst>
          </p:cNvPr>
          <p:cNvSpPr txBox="1"/>
          <p:nvPr/>
        </p:nvSpPr>
        <p:spPr>
          <a:xfrm>
            <a:off x="437170" y="1184041"/>
            <a:ext cx="113176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создаёте профиль в социальной сети. Какие данные вы оставите открытыми для всех пользователей?</a:t>
            </a:r>
          </a:p>
          <a:p>
            <a:pPr algn="l"/>
            <a:r>
              <a:rPr lang="ru-RU" sz="1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Имя и фамилия.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получаете сообщение от незнакомого человека в социальной сети. Он хочет добавить вас в друзья. Что вы сделаете?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Не будете добавлять его в друзья.</a:t>
            </a:r>
          </a:p>
          <a:p>
            <a:pPr algn="l"/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 поделиться фотографией в социальной сети. Какие настройки приватности вы выберете?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Доступ для друзей.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Рамка 6">
            <a:extLst>
              <a:ext uri="{FF2B5EF4-FFF2-40B4-BE49-F238E27FC236}">
                <a16:creationId xmlns:a16="http://schemas.microsoft.com/office/drawing/2014/main" id="{56422682-85DF-A727-63D9-20FBAB0D3E99}"/>
              </a:ext>
            </a:extLst>
          </p:cNvPr>
          <p:cNvSpPr/>
          <p:nvPr/>
        </p:nvSpPr>
        <p:spPr>
          <a:xfrm>
            <a:off x="278674" y="1003300"/>
            <a:ext cx="11317658" cy="3639995"/>
          </a:xfrm>
          <a:prstGeom prst="frame">
            <a:avLst>
              <a:gd name="adj1" fmla="val 2695"/>
            </a:avLst>
          </a:prstGeom>
          <a:solidFill>
            <a:srgbClr val="0003F8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903717-83DA-F965-1A9D-DECCA098CA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443316" y="-1366760"/>
            <a:ext cx="2617165" cy="2613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0FC1E-71F7-6E1C-B610-C4E67F195E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44373" y="-468108"/>
            <a:ext cx="842946" cy="8416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069D12-A49D-7A4B-21EF-4D23C3D96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7199295">
            <a:off x="10164422" y="6379811"/>
            <a:ext cx="1454339" cy="1452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B1F985-170B-7F26-B0A1-E22C774663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1956605">
            <a:off x="-197447" y="6656736"/>
            <a:ext cx="537648" cy="5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8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2EF616-4517-74A7-EB4E-9FD7B9F401ED}"/>
              </a:ext>
            </a:extLst>
          </p:cNvPr>
          <p:cNvSpPr txBox="1"/>
          <p:nvPr/>
        </p:nvSpPr>
        <p:spPr>
          <a:xfrm>
            <a:off x="33962" y="99576"/>
            <a:ext cx="9699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Этап 5: Финальная проверка: фишинг и мошенничество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055F2-E505-04F0-DB2C-EE47CEAD65A3}"/>
              </a:ext>
            </a:extLst>
          </p:cNvPr>
          <p:cNvSpPr txBox="1"/>
          <p:nvPr/>
        </p:nvSpPr>
        <p:spPr>
          <a:xfrm>
            <a:off x="191589" y="655735"/>
            <a:ext cx="11808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Ключ Безопасности уже почти в руках, но путь к нему защищён фишинговыми ловушками и подозрительными письмами.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39899-C89A-01D3-EAA0-46AC84B88569}"/>
              </a:ext>
            </a:extLst>
          </p:cNvPr>
          <p:cNvSpPr txBox="1"/>
          <p:nvPr/>
        </p:nvSpPr>
        <p:spPr>
          <a:xfrm>
            <a:off x="191588" y="2338248"/>
            <a:ext cx="56475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оманде нужно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проанализировать несколько писем, чтобы определить, какие из них являются мошенническими. </a:t>
            </a:r>
          </a:p>
          <a:p>
            <a:pPr algn="just"/>
            <a:endParaRPr lang="ru-RU" dirty="0">
              <a:latin typeface="Times New Roman" panose="02020603050405020304" pitchFamily="18" charset="0"/>
            </a:endParaRPr>
          </a:p>
          <a:p>
            <a:pPr algn="just"/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Киберисторик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изучает примеры писем, объясняя команде, как выглядят фишинговые попытки. </a:t>
            </a:r>
          </a:p>
          <a:p>
            <a:pPr algn="just"/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Кибернавигация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проверяет адреса отправителей и подозрительные ссылки. </a:t>
            </a:r>
          </a:p>
          <a:p>
            <a:pPr algn="just"/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Киберисследователь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выявляет основные признаки фишинга и даёт рекомендации, как избегать подобных угроз.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952378-D966-CA6A-EA1A-D534841EFD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0255956" y="4855284"/>
            <a:ext cx="4662914" cy="4655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AB0D63-48B6-21D3-9CDC-006B56B2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2628661">
            <a:off x="-545437" y="6186424"/>
            <a:ext cx="1996665" cy="19936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F2B4F4-4838-F289-6E7F-7B9D9B5CE8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9709249" y="-941109"/>
            <a:ext cx="1190924" cy="11891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FD7296-DDB7-14ED-7FEB-C86E5412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55637"/>
            <a:ext cx="2714016" cy="41621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928958-6FE9-0937-7437-B764ACBB8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644" y="3272491"/>
            <a:ext cx="2825767" cy="2205078"/>
          </a:xfrm>
          <a:prstGeom prst="rect">
            <a:avLst/>
          </a:prstGeom>
        </p:spPr>
      </p:pic>
      <p:sp>
        <p:nvSpPr>
          <p:cNvPr id="8" name="Дуга 7">
            <a:extLst>
              <a:ext uri="{FF2B5EF4-FFF2-40B4-BE49-F238E27FC236}">
                <a16:creationId xmlns:a16="http://schemas.microsoft.com/office/drawing/2014/main" id="{131226C7-B1B3-5587-5ABC-B88DCCE4CF95}"/>
              </a:ext>
            </a:extLst>
          </p:cNvPr>
          <p:cNvSpPr/>
          <p:nvPr/>
        </p:nvSpPr>
        <p:spPr>
          <a:xfrm>
            <a:off x="7993464" y="1652460"/>
            <a:ext cx="1580194" cy="5464437"/>
          </a:xfrm>
          <a:prstGeom prst="arc">
            <a:avLst>
              <a:gd name="adj1" fmla="val 16200000"/>
              <a:gd name="adj2" fmla="val 213026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CA551-C032-B742-BC52-BEA8A31C20EB}"/>
              </a:ext>
            </a:extLst>
          </p:cNvPr>
          <p:cNvSpPr txBox="1"/>
          <p:nvPr/>
        </p:nvSpPr>
        <p:spPr>
          <a:xfrm>
            <a:off x="731825" y="6040958"/>
            <a:ext cx="1072834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Фи́шинг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(«рыбная ловля, выуживание») — вид интернет-мошенничества, целью которого является получение доступа к конфиденциальным данным пользователей — логинам и паролям. Это достигается путём проведения массовых рассылок электронных писем от имени популярных брендов, а также личных сообщений внутри различных сервисов, например, от имени банков или внутри социальных сетей. </a:t>
            </a:r>
          </a:p>
        </p:txBody>
      </p:sp>
    </p:spTree>
    <p:extLst>
      <p:ext uri="{BB962C8B-B14F-4D97-AF65-F5344CB8AC3E}">
        <p14:creationId xmlns:p14="http://schemas.microsoft.com/office/powerpoint/2010/main" val="266126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852CE1-6F14-63E9-4968-2BF8205E79AE}"/>
              </a:ext>
            </a:extLst>
          </p:cNvPr>
          <p:cNvSpPr txBox="1"/>
          <p:nvPr/>
        </p:nvSpPr>
        <p:spPr>
          <a:xfrm>
            <a:off x="352698" y="151179"/>
            <a:ext cx="1171738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получили сообщение от неизвестного отправителя. В нем говорится, что вам положена крупная сумма денег, но для её получения нужно ввести номер банковской карты и код из SMS. Что вы сделаете?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Введёте данные и получите деньги.</a:t>
            </a:r>
          </a:p>
          <a:p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Попытаетесь связаться с отправителем, чтобы уточнить детали.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Сочтёте письмо подозрительным и проигнорируете его.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</a:t>
            </a:r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получили сообщение с неизвестного номера с просьбой предоставить личную информацию. Что вы сделаете?</a:t>
            </a: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Сразу предоставите информацию.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Сначала спросите, кто и зачем запрашивает информацию.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Посоветуетесь с родителями или учителем.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получаете сообщение от друга с просьбой одолжить денег. Но вы знаете, что он никогда раньше не просил у вас денег. Что вы сделаете?</a:t>
            </a:r>
          </a:p>
          <a:p>
            <a:pPr algn="l"/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Сразу переведёте деньги.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Сначала спросите, почему он просит деньги и убедитесь, что это действительно ваш друг.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Проигнорируете сообщение и сообщите родителям.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A5ADBE-152B-9F9E-5EC7-467F8FAC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8084978">
            <a:off x="11572207" y="6239128"/>
            <a:ext cx="1239585" cy="12377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09EF5-DE69-EC0F-CEE7-ED9B9743C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8936259" y="-423955"/>
            <a:ext cx="849174" cy="8479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5CDD42-436B-2CA4-A9D1-C0CADFCB90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0064248">
            <a:off x="439597" y="6486104"/>
            <a:ext cx="918307" cy="9169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388E07-1CD4-C43F-5897-0135001C79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7591421">
            <a:off x="-753262" y="1255416"/>
            <a:ext cx="956869" cy="9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8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7998EC-9793-1898-F262-0B4DC29FAD4A}"/>
              </a:ext>
            </a:extLst>
          </p:cNvPr>
          <p:cNvSpPr txBox="1"/>
          <p:nvPr/>
        </p:nvSpPr>
        <p:spPr>
          <a:xfrm>
            <a:off x="3037332" y="0"/>
            <a:ext cx="6117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/>
                <a:latin typeface="Helvetica Neue" panose="02000503000000020004" pitchFamily="2" charset="0"/>
              </a:rPr>
              <a:t>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FB19D-0A9C-DA71-57E6-13E5A833F5FA}"/>
              </a:ext>
            </a:extLst>
          </p:cNvPr>
          <p:cNvSpPr txBox="1"/>
          <p:nvPr/>
        </p:nvSpPr>
        <p:spPr>
          <a:xfrm>
            <a:off x="361406" y="5236308"/>
            <a:ext cx="114691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Подозрительные элементы, такие как странные адреса отправителей, ошибки в письмах и настойчивые просьбы о вводе личных данных, могут указывать на мошенничество. Вы должны быть более внимательными и осторожными при получении сообщений или электронных писем, а также принимать обоснованные решения о том, как реагировать на подобные сообщения.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D4313-7F2D-3A97-9962-3A58A315F69A}"/>
              </a:ext>
            </a:extLst>
          </p:cNvPr>
          <p:cNvSpPr txBox="1"/>
          <p:nvPr/>
        </p:nvSpPr>
        <p:spPr>
          <a:xfrm>
            <a:off x="361406" y="1184041"/>
            <a:ext cx="1146918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получили сообщение от неизвестного отправителя. В нем говорится, что вам положена крупная сумма денег, но для её получения нужно ввести номер банковской карты и код из SMS. Что вы сделаете?</a:t>
            </a:r>
          </a:p>
          <a:p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Сочтёте письмо подозрительным и проигнорируете его.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получили сообщение с неизвестного номера с просьбой предоставить личную информацию. Что вы сделаете?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Посоветуетесь с родителями или учителем.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endParaRPr lang="ru-RU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получаете сообщение от друга с просьбой одолжить денег. Но вы знаете, что он никогда раньше не просил у вас денег. Что вы сделаете?</a:t>
            </a:r>
          </a:p>
          <a:p>
            <a:pPr algn="l"/>
            <a:r>
              <a:rPr lang="ru-RU" sz="1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Проигнорируете сообщение и сообщите родителям.</a:t>
            </a:r>
          </a:p>
        </p:txBody>
      </p:sp>
      <p:sp>
        <p:nvSpPr>
          <p:cNvPr id="7" name="Рамка 6">
            <a:extLst>
              <a:ext uri="{FF2B5EF4-FFF2-40B4-BE49-F238E27FC236}">
                <a16:creationId xmlns:a16="http://schemas.microsoft.com/office/drawing/2014/main" id="{9D5C0269-4D40-5630-6B9C-AAD63C2B7D31}"/>
              </a:ext>
            </a:extLst>
          </p:cNvPr>
          <p:cNvSpPr/>
          <p:nvPr/>
        </p:nvSpPr>
        <p:spPr>
          <a:xfrm>
            <a:off x="231864" y="1141016"/>
            <a:ext cx="11718836" cy="3850084"/>
          </a:xfrm>
          <a:prstGeom prst="frame">
            <a:avLst>
              <a:gd name="adj1" fmla="val 2695"/>
            </a:avLst>
          </a:prstGeom>
          <a:solidFill>
            <a:srgbClr val="0003F8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8C14F7-824F-CCBB-BB54-A47CC3DF9F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0972735" y="-1034473"/>
            <a:ext cx="1715715" cy="17131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483E20-1841-221D-8A41-A5A198D54C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6788198">
            <a:off x="11729266" y="6320006"/>
            <a:ext cx="925468" cy="9240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17940F-B25B-E555-71A7-E16A8521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434209">
            <a:off x="-1205064" y="-3676886"/>
            <a:ext cx="4662914" cy="46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39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A71553-2E58-DC00-4400-E416DDB1D0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908670" y="-1687536"/>
            <a:ext cx="2384104" cy="2380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82544-A389-8B5F-893C-25580D7FEE05}"/>
              </a:ext>
            </a:extLst>
          </p:cNvPr>
          <p:cNvSpPr txBox="1"/>
          <p:nvPr/>
        </p:nvSpPr>
        <p:spPr>
          <a:xfrm>
            <a:off x="418011" y="5833293"/>
            <a:ext cx="11560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Пройдя все этапы и выполнив задания, команда открывает "Ключ Безопасности", который помогает им усвоить важные уроки о безопасном и ответственном использовании интернета.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2EF8B-E126-4948-4DA6-84E8AB471F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702888" y="-488385"/>
            <a:ext cx="978224" cy="9767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6A408-3DE1-1A37-B158-36A92E3258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8704142">
            <a:off x="7993720" y="6373098"/>
            <a:ext cx="1103339" cy="11016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684A70-E8AA-2C00-AD00-119DCA8AC0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3336292">
            <a:off x="-1483755" y="2960424"/>
            <a:ext cx="2384104" cy="23805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B86292-1450-8FA7-D4E4-7DF30E975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67" y="252678"/>
            <a:ext cx="8161866" cy="54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72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FAF2C6-729F-D35D-6040-2432DBAF4684}"/>
              </a:ext>
            </a:extLst>
          </p:cNvPr>
          <p:cNvSpPr txBox="1"/>
          <p:nvPr/>
        </p:nvSpPr>
        <p:spPr>
          <a:xfrm>
            <a:off x="352697" y="1026163"/>
            <a:ext cx="1112955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пароли достаточной длины, сочетать буквы разных регистров, цифры и символы для повышения уровня защиты. Это знание поможет обеспечивать безопасность своих аккаунтов и данных в интернете.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ейковые новости могут выглядеть очень правдоподобно, но их легко отличить по нескольким признакам. Например, они часто имеют плохие источники, в них отсутствуют ссылки на авторитетные ресурсы, а заголовки могут быть эмоциональными и вводить в заблуждение.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ажно проверять информацию, прежде чем ей верить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нужно искать надёжные источники и проверять факты, чтобы не стать жертвой фейковых новостей.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Проверять репутацию сайтов и приложений, прежде чем использовать их. Важно помнить о правилах безопасного поведения в интернете и следовать им.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Оберегать личную информацию в интернете. Быть внимательными и осторожными при предоставлении личных данных, таких как адреса, телефоны и пароли.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Включать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соответствующие настройки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приватности в своих аккаунтах, чтобы ограничить доступ к личной информации.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Подозрительные элементы, такие как странные адреса отправителей, ошибки в письмах и настойчивые просьбы о вводе личных данных, могут указывать на мошенничество.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D6941-F7D5-F3A7-599B-B7B5BE666A31}"/>
              </a:ext>
            </a:extLst>
          </p:cNvPr>
          <p:cNvSpPr txBox="1"/>
          <p:nvPr/>
        </p:nvSpPr>
        <p:spPr>
          <a:xfrm>
            <a:off x="4868091" y="0"/>
            <a:ext cx="24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1351C3-9A8E-886F-B877-9BD6364AAC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359109" y="-123765"/>
            <a:ext cx="1665782" cy="1663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0CBE9A-E185-194E-1535-BA8A45DF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8088214">
            <a:off x="8381983" y="6217640"/>
            <a:ext cx="1282629" cy="12807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36BDE4-1948-CA67-5CEC-D0A86371F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7082350">
            <a:off x="-663565" y="2015461"/>
            <a:ext cx="1237409" cy="1235568"/>
          </a:xfrm>
          <a:prstGeom prst="rect">
            <a:avLst/>
          </a:prstGeom>
        </p:spPr>
      </p:pic>
      <p:sp>
        <p:nvSpPr>
          <p:cNvPr id="12" name="Рамка 11">
            <a:extLst>
              <a:ext uri="{FF2B5EF4-FFF2-40B4-BE49-F238E27FC236}">
                <a16:creationId xmlns:a16="http://schemas.microsoft.com/office/drawing/2014/main" id="{039A264A-7E25-0EBC-E824-A80267639449}"/>
              </a:ext>
            </a:extLst>
          </p:cNvPr>
          <p:cNvSpPr/>
          <p:nvPr/>
        </p:nvSpPr>
        <p:spPr>
          <a:xfrm>
            <a:off x="236581" y="813616"/>
            <a:ext cx="11718836" cy="5513441"/>
          </a:xfrm>
          <a:prstGeom prst="frame">
            <a:avLst>
              <a:gd name="adj1" fmla="val 2695"/>
            </a:avLst>
          </a:prstGeom>
          <a:solidFill>
            <a:srgbClr val="0003F8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8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A1B2F1-9E55-CDE8-2ADF-0B43F44495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931002">
            <a:off x="6184303" y="-2087478"/>
            <a:ext cx="4181180" cy="41749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4C3A36-4FF6-1661-E6A8-4C7360E23F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931002">
            <a:off x="7789943" y="2645127"/>
            <a:ext cx="68682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7FABE4-82EC-8F46-F7C8-D9B79D4ACA15}"/>
              </a:ext>
            </a:extLst>
          </p:cNvPr>
          <p:cNvSpPr txBox="1"/>
          <p:nvPr/>
        </p:nvSpPr>
        <p:spPr>
          <a:xfrm>
            <a:off x="340288" y="243512"/>
            <a:ext cx="407899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дворе 3024г</a:t>
            </a:r>
          </a:p>
          <a:p>
            <a:r>
              <a:rPr lang="ru-RU" sz="2400" b="1" dirty="0"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ученых-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киберисследователей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отправляется на поиски древнего цифрового артефакта — "Ключа Безопасности". Этот ключ откроет доступ к огромной базе знаний о безопасном поведении в интернете, которая была потеряна много веков назад. Только преодолев все испытания, они смогут найти его и раскрыть секреты безопасного цифрового мира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4E1785-2945-80B0-9F2A-591CF4004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054" y="937541"/>
            <a:ext cx="7481679" cy="49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4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B40A6-24F9-8314-C06B-352E07F3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прохождения квеста!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F04C7-16A8-10A3-FA95-985490FF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31002">
            <a:off x="-3434111" y="-4034139"/>
            <a:ext cx="686822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22961-92C9-B753-C370-8860C2992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15658">
            <a:off x="5009674" y="4804359"/>
            <a:ext cx="6868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80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0DBFF5-7EF4-FE27-8B3A-7DD9C3FF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931002">
            <a:off x="-2190899" y="-1636788"/>
            <a:ext cx="6868221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4E836-4333-476F-18BA-52F6B4F8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8848623">
            <a:off x="7919689" y="4045271"/>
            <a:ext cx="686822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7DF66-A12D-5C35-6336-9E2DD996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06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Роли команды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A9AAF4B-137D-4DAD-8165-F3E80B5D7421}"/>
              </a:ext>
            </a:extLst>
          </p:cNvPr>
          <p:cNvSpPr/>
          <p:nvPr/>
        </p:nvSpPr>
        <p:spPr>
          <a:xfrm>
            <a:off x="838200" y="1436724"/>
            <a:ext cx="2798284" cy="259998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1DE855D-CE48-D76F-B8E6-A6C0B90F3A42}"/>
              </a:ext>
            </a:extLst>
          </p:cNvPr>
          <p:cNvSpPr/>
          <p:nvPr/>
        </p:nvSpPr>
        <p:spPr>
          <a:xfrm>
            <a:off x="4696858" y="1538630"/>
            <a:ext cx="2798284" cy="259998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561CB05-DEE7-F8D3-658E-65766C8259CC}"/>
              </a:ext>
            </a:extLst>
          </p:cNvPr>
          <p:cNvSpPr/>
          <p:nvPr/>
        </p:nvSpPr>
        <p:spPr>
          <a:xfrm>
            <a:off x="8555516" y="1436724"/>
            <a:ext cx="2798284" cy="25999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94A16-F0F8-FE5E-B629-53A57E52C5B2}"/>
              </a:ext>
            </a:extLst>
          </p:cNvPr>
          <p:cNvSpPr txBox="1"/>
          <p:nvPr/>
        </p:nvSpPr>
        <p:spPr>
          <a:xfrm>
            <a:off x="838200" y="4373120"/>
            <a:ext cx="27982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Киберисторик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анализирует информацию и правила цифровой безопасности, распознаёт угрозы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ACD10-5B42-A39D-2449-52AE6BC9A83D}"/>
              </a:ext>
            </a:extLst>
          </p:cNvPr>
          <p:cNvSpPr txBox="1"/>
          <p:nvPr/>
        </p:nvSpPr>
        <p:spPr>
          <a:xfrm>
            <a:off x="4696858" y="4373120"/>
            <a:ext cx="27982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Кибернавигация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отвечает за нахождение правильных путей </a:t>
            </a: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проверку безопасности сайтов и сетей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1989F-9E02-17A5-A853-ECF38CC6C9B8}"/>
              </a:ext>
            </a:extLst>
          </p:cNvPr>
          <p:cNvSpPr txBox="1"/>
          <p:nvPr/>
        </p:nvSpPr>
        <p:spPr>
          <a:xfrm>
            <a:off x="8555516" y="4373120"/>
            <a:ext cx="27982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Киберисследователь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отвечает за решение практических задач, связанных с защитой данных и настройкой безопасности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91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9BA027-9921-D0D3-EF07-EEDBDB7139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0001717">
            <a:off x="8477725" y="3975503"/>
            <a:ext cx="4828816" cy="4821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6DCE75-4A56-7ACD-0C83-42243912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681738">
            <a:off x="10027485" y="-1237982"/>
            <a:ext cx="3337395" cy="33324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7DF66-A12D-5C35-6336-9E2DD996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58"/>
            <a:ext cx="12192000" cy="935038"/>
          </a:xfrm>
        </p:spPr>
        <p:txBody>
          <a:bodyPr>
            <a:normAutofit/>
          </a:bodyPr>
          <a:lstStyle/>
          <a:p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 1: Пароли древних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2E337-80EF-E10E-6176-B28BD57E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955" y="956496"/>
            <a:ext cx="11648089" cy="93503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Киберисследователи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находят файл, зашифрованный древним паролем. Чтобы открыть его, они должны создать правильный безопасный пароль.</a:t>
            </a:r>
            <a:r>
              <a:rPr lang="ru-RU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476EE-109E-8A7E-BBDC-BA974E995DD0}"/>
              </a:ext>
            </a:extLst>
          </p:cNvPr>
          <p:cNvSpPr txBox="1"/>
          <p:nvPr/>
        </p:nvSpPr>
        <p:spPr>
          <a:xfrm>
            <a:off x="271955" y="2423629"/>
            <a:ext cx="5715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Команде нужно составить безопасный пароль, следуя правилам безопасности (длина пароля, использование букв, цифр и символов).</a:t>
            </a:r>
          </a:p>
          <a:p>
            <a:pPr algn="just"/>
            <a:endParaRPr lang="ru-RU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Киберисторик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изучает подсказки о том, как правильно создавать пароли. </a:t>
            </a:r>
          </a:p>
          <a:p>
            <a:pPr algn="just"/>
            <a:r>
              <a:rPr lang="ru-RU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Кибернавигация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проверяет надёжность предложенных вариантов пароля с помощью специального генератора</a:t>
            </a:r>
            <a:r>
              <a:rPr lang="ru-RU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Киберисследователь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создаёт финальный пароль и "взламывает" файл.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AF48ED-21B2-E709-FD36-8C3EF61F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60" y="2254094"/>
            <a:ext cx="5050140" cy="29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40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F68869-EEB1-12BD-E617-6CC7BC699370}"/>
              </a:ext>
            </a:extLst>
          </p:cNvPr>
          <p:cNvSpPr txBox="1"/>
          <p:nvPr/>
        </p:nvSpPr>
        <p:spPr>
          <a:xfrm>
            <a:off x="3037331" y="0"/>
            <a:ext cx="6117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D52EE-563B-9B0F-40AE-A9740699174B}"/>
              </a:ext>
            </a:extLst>
          </p:cNvPr>
          <p:cNvSpPr txBox="1"/>
          <p:nvPr/>
        </p:nvSpPr>
        <p:spPr>
          <a:xfrm>
            <a:off x="404648" y="5226269"/>
            <a:ext cx="11382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ажно использовать пароли достаточной длины, сочетать буквы разных регистров, цифры и символы для повышения уровня защиты. Это знание поможет обеспечивать безопасность своих аккаунтов и данных в интернете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Рамка 12">
            <a:extLst>
              <a:ext uri="{FF2B5EF4-FFF2-40B4-BE49-F238E27FC236}">
                <a16:creationId xmlns:a16="http://schemas.microsoft.com/office/drawing/2014/main" id="{328A76F4-0CCA-E3F9-238B-B1C568BE4385}"/>
              </a:ext>
            </a:extLst>
          </p:cNvPr>
          <p:cNvSpPr/>
          <p:nvPr/>
        </p:nvSpPr>
        <p:spPr>
          <a:xfrm>
            <a:off x="2822664" y="1226975"/>
            <a:ext cx="6307494" cy="2202025"/>
          </a:xfrm>
          <a:prstGeom prst="frame">
            <a:avLst>
              <a:gd name="adj1" fmla="val 2695"/>
            </a:avLst>
          </a:prstGeom>
          <a:solidFill>
            <a:srgbClr val="0003F8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C62912-0DFA-436E-B5A3-41AEB0A9D4DC}"/>
              </a:ext>
            </a:extLst>
          </p:cNvPr>
          <p:cNvSpPr txBox="1"/>
          <p:nvPr/>
        </p:nvSpPr>
        <p:spPr>
          <a:xfrm>
            <a:off x="3698641" y="1994969"/>
            <a:ext cx="4174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JDhy654RSCL(1dcCC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7700C7-72CF-0E23-7D34-9951168C66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8748737">
            <a:off x="9271304" y="6102693"/>
            <a:ext cx="2428770" cy="24251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2F8862-B60D-2153-B0D2-3F75D7BC70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-2503536" y="-1711920"/>
            <a:ext cx="4662914" cy="46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0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CC15FA-2C36-08F3-DA7A-0FC28F6EB9CE}"/>
              </a:ext>
            </a:extLst>
          </p:cNvPr>
          <p:cNvSpPr txBox="1"/>
          <p:nvPr/>
        </p:nvSpPr>
        <p:spPr>
          <a:xfrm>
            <a:off x="0" y="12931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Этап 2: Лабиринт фейковых новостей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861D1-3969-AA48-7347-2AAE5941C734}"/>
              </a:ext>
            </a:extLst>
          </p:cNvPr>
          <p:cNvSpPr txBox="1"/>
          <p:nvPr/>
        </p:nvSpPr>
        <p:spPr>
          <a:xfrm>
            <a:off x="325821" y="743938"/>
            <a:ext cx="11540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папке обнаруживается большое количество новостей и сообщений из интернета. Чтобы найти правильный путь, команде нужно отличить правдивую информацию от фейков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59757-CD92-E51E-869E-50131CC4DD4F}"/>
              </a:ext>
            </a:extLst>
          </p:cNvPr>
          <p:cNvSpPr txBox="1"/>
          <p:nvPr/>
        </p:nvSpPr>
        <p:spPr>
          <a:xfrm>
            <a:off x="325821" y="2404425"/>
            <a:ext cx="543763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Задание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Команде нужно проанализировать новостные заголовки и решить, какие статьи можно считать достоверными.</a:t>
            </a:r>
          </a:p>
          <a:p>
            <a:pPr algn="just"/>
            <a:endParaRPr lang="ru-RU" sz="2000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Киберисторик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анализирует несколько новостных заголовков и статей, чтобы понять, какие из них являются поддельными. </a:t>
            </a:r>
          </a:p>
          <a:p>
            <a:pPr algn="just"/>
            <a:r>
              <a:rPr lang="ru-RU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Кибернавигация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помогает найти факты и проверить источники. </a:t>
            </a:r>
          </a:p>
          <a:p>
            <a:pPr algn="just"/>
            <a:r>
              <a:rPr lang="ru-RU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Киберисследователь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решает задачи по проверке ссылок и распознаванию признаков фейковых новостей.</a:t>
            </a:r>
          </a:p>
          <a:p>
            <a:pPr algn="just"/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572A13-E70A-3BCF-F7BF-5176C30886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9192239">
            <a:off x="9100471" y="5236821"/>
            <a:ext cx="4662914" cy="46559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314DEC-3BE6-6DDB-1DE4-52D58DA2F4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020528" y="-1298290"/>
            <a:ext cx="2342942" cy="233945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13B7F8-AB56-A595-42A7-695164ACB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562" y="1721781"/>
            <a:ext cx="3512558" cy="47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50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664882-AA94-D810-5C4A-6B2594AE0BC5}"/>
              </a:ext>
            </a:extLst>
          </p:cNvPr>
          <p:cNvSpPr txBox="1"/>
          <p:nvPr/>
        </p:nvSpPr>
        <p:spPr>
          <a:xfrm>
            <a:off x="801542" y="1298838"/>
            <a:ext cx="1081764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swald" pitchFamily="2" charset="0"/>
                <a:cs typeface="Times New Roman" panose="02020603050405020304" pitchFamily="18" charset="0"/>
              </a:rPr>
              <a:t>«Учёные нашли способ превратить воду в лимонад»</a:t>
            </a:r>
          </a:p>
          <a:p>
            <a:endParaRPr lang="ru-RU" sz="2800" dirty="0">
              <a:latin typeface="Oswald" pitchFamily="2" charset="0"/>
              <a:cs typeface="Times New Roman" panose="02020603050405020304" pitchFamily="18" charset="0"/>
            </a:endParaRPr>
          </a:p>
          <a:p>
            <a:r>
              <a:rPr lang="ru-RU" sz="2800" b="1" i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yuthaya" pitchFamily="2" charset="-34"/>
                <a:ea typeface="Ayuthaya" pitchFamily="2" charset="-34"/>
                <a:cs typeface="Ayuthaya" pitchFamily="2" charset="-34"/>
              </a:rPr>
              <a:t>«В зоопарке родился детёныш единорога»</a:t>
            </a:r>
          </a:p>
          <a:p>
            <a:endParaRPr lang="ru-RU" sz="2800" i="0" dirty="0">
              <a:latin typeface="Ayuthaya" pitchFamily="2" charset="-34"/>
              <a:ea typeface="Ayuthaya" pitchFamily="2" charset="-34"/>
              <a:cs typeface="Ayuthaya" pitchFamily="2" charset="-34"/>
            </a:endParaRPr>
          </a:p>
          <a:p>
            <a:r>
              <a:rPr lang="ru-RU" sz="2800" b="1" i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«На Марсе обнаружили следы древней цивилизации»</a:t>
            </a:r>
          </a:p>
          <a:p>
            <a:endParaRPr lang="ru-RU" sz="2800" i="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ru-RU" sz="2800" i="0" dirty="0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ndara" panose="020E0502030303020204" pitchFamily="34" charset="0"/>
                <a:ea typeface="SimSun-ExtB" panose="02010609060101010101" pitchFamily="49" charset="-122"/>
                <a:cs typeface="Times New Roman" panose="02020603050405020304" pitchFamily="18" charset="0"/>
              </a:rPr>
              <a:t>«Изобретена машина, которая умеет читать мысли»</a:t>
            </a:r>
          </a:p>
          <a:p>
            <a:endParaRPr lang="ru-RU" sz="2800" i="0" dirty="0">
              <a:latin typeface="Candara" panose="020E0502030303020204" pitchFamily="34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ru-RU" sz="2800" b="1" i="0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ulimChe" panose="020B0609000101010101" pitchFamily="49" charset="-127"/>
                <a:ea typeface="GulimChe" panose="020B0609000101010101" pitchFamily="49" charset="-127"/>
                <a:cs typeface="Times New Roman" panose="02020603050405020304" pitchFamily="18" charset="0"/>
              </a:rPr>
              <a:t>«В Антарктиде нашли город, скрытый под многолетним льдом»</a:t>
            </a:r>
          </a:p>
          <a:p>
            <a:endParaRPr lang="ru-RU" sz="2800" i="0" dirty="0">
              <a:latin typeface="GulimChe" panose="020B0609000101010101" pitchFamily="49" charset="-127"/>
              <a:ea typeface="GulimChe" panose="020B0609000101010101" pitchFamily="49" charset="-127"/>
              <a:cs typeface="Times New Roman" panose="02020603050405020304" pitchFamily="18" charset="0"/>
            </a:endParaRPr>
          </a:p>
          <a:p>
            <a:r>
              <a:rPr lang="ru-RU" sz="28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i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Новый российский атомный ледокол назвали «Сталинград»»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5E0EB-59C8-0485-CB2D-423DF5A17302}"/>
              </a:ext>
            </a:extLst>
          </p:cNvPr>
          <p:cNvSpPr txBox="1"/>
          <p:nvPr/>
        </p:nvSpPr>
        <p:spPr>
          <a:xfrm>
            <a:off x="3045371" y="296183"/>
            <a:ext cx="6101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Новостные заголовки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D2A17C-5688-9492-3B81-1BE4C5DDE9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0712985" y="-523529"/>
            <a:ext cx="2165869" cy="21626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991790-F51C-F1B8-5840-D68F99D05C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7591435">
            <a:off x="-1371593" y="5666389"/>
            <a:ext cx="2386773" cy="23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1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FD50DE-2FAF-8087-7AF3-08D48C49CC97}"/>
              </a:ext>
            </a:extLst>
          </p:cNvPr>
          <p:cNvSpPr txBox="1"/>
          <p:nvPr/>
        </p:nvSpPr>
        <p:spPr>
          <a:xfrm>
            <a:off x="3037331" y="0"/>
            <a:ext cx="6117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2D614-4A0D-0381-0BD8-F1824A2AD727}"/>
              </a:ext>
            </a:extLst>
          </p:cNvPr>
          <p:cNvSpPr txBox="1"/>
          <p:nvPr/>
        </p:nvSpPr>
        <p:spPr>
          <a:xfrm>
            <a:off x="230777" y="3923205"/>
            <a:ext cx="117304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latin typeface="YS Text"/>
              </a:rPr>
              <a:t>Ф</a:t>
            </a:r>
            <a:r>
              <a:rPr lang="ru-RU" b="0" i="0" dirty="0">
                <a:effectLst/>
                <a:latin typeface="YS Text"/>
              </a:rPr>
              <a:t>ейковые новости могут выглядеть очень правдоподобно, но их легко отличить по нескольким признакам. Например, они часто имеют плохие источники, в них отсутствуют ссылки на авторитетные ресурсы, а заголовки могут быть эмоциональными и вводить в заблуждение.</a:t>
            </a:r>
          </a:p>
          <a:p>
            <a:pPr algn="l"/>
            <a:endParaRPr lang="ru-RU" b="0" i="0" dirty="0">
              <a:effectLst/>
              <a:latin typeface="YS Text"/>
            </a:endParaRPr>
          </a:p>
          <a:p>
            <a:pPr algn="l"/>
            <a:r>
              <a:rPr lang="ru-RU" dirty="0">
                <a:latin typeface="YS Text"/>
              </a:rPr>
              <a:t>В</a:t>
            </a:r>
            <a:r>
              <a:rPr lang="ru-RU" b="0" i="0" dirty="0">
                <a:effectLst/>
                <a:latin typeface="YS Text"/>
              </a:rPr>
              <a:t>ажно проверять информацию, прежде чем ей верить</a:t>
            </a:r>
            <a:r>
              <a:rPr lang="ru-RU" dirty="0">
                <a:latin typeface="YS Text"/>
              </a:rPr>
              <a:t>, </a:t>
            </a:r>
            <a:r>
              <a:rPr lang="ru-RU" b="0" i="0" dirty="0">
                <a:effectLst/>
                <a:latin typeface="YS Text"/>
              </a:rPr>
              <a:t>нужно искать надёжные источники и проверять факты, чтобы не стать жертвой фейковых новостей.</a:t>
            </a:r>
          </a:p>
          <a:p>
            <a:pPr algn="l"/>
            <a:r>
              <a:rPr lang="ru-RU" b="0" i="0" dirty="0">
                <a:effectLst/>
                <a:latin typeface="YS Text"/>
              </a:rPr>
              <a:t>Давайте всегда будем критически относиться к информации, которую мы читаем, и проверять её достоверность.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57A5C-8EE0-3C3A-6D00-05546CDFD008}"/>
              </a:ext>
            </a:extLst>
          </p:cNvPr>
          <p:cNvSpPr txBox="1"/>
          <p:nvPr/>
        </p:nvSpPr>
        <p:spPr>
          <a:xfrm>
            <a:off x="2622548" y="1850933"/>
            <a:ext cx="66466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i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Новый российский атомный ледокол назвали «Сталинград»»</a:t>
            </a:r>
          </a:p>
        </p:txBody>
      </p:sp>
      <p:sp>
        <p:nvSpPr>
          <p:cNvPr id="7" name="Рамка 6">
            <a:extLst>
              <a:ext uri="{FF2B5EF4-FFF2-40B4-BE49-F238E27FC236}">
                <a16:creationId xmlns:a16="http://schemas.microsoft.com/office/drawing/2014/main" id="{2C331A52-8514-AEC9-E838-58A66D12F477}"/>
              </a:ext>
            </a:extLst>
          </p:cNvPr>
          <p:cNvSpPr/>
          <p:nvPr/>
        </p:nvSpPr>
        <p:spPr>
          <a:xfrm>
            <a:off x="2362199" y="1226975"/>
            <a:ext cx="7167373" cy="2202025"/>
          </a:xfrm>
          <a:prstGeom prst="frame">
            <a:avLst>
              <a:gd name="adj1" fmla="val 2695"/>
            </a:avLst>
          </a:prstGeom>
          <a:solidFill>
            <a:srgbClr val="0003F8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31A8D5-5E89-977C-38A5-FBBBD9AB90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9693595" y="-2327989"/>
            <a:ext cx="4662914" cy="4655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EFE80-F7B9-2D57-16AB-85229696D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2257841">
            <a:off x="560110" y="5961119"/>
            <a:ext cx="2043757" cy="20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8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7F613-72EE-0453-4003-787AD1A70C38}"/>
              </a:ext>
            </a:extLst>
          </p:cNvPr>
          <p:cNvSpPr txBox="1"/>
          <p:nvPr/>
        </p:nvSpPr>
        <p:spPr>
          <a:xfrm>
            <a:off x="0" y="115985"/>
            <a:ext cx="6099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Этап 3: Антивирусные барьеры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042C8-0404-DFAB-B888-F9FB2FC003A7}"/>
              </a:ext>
            </a:extLst>
          </p:cNvPr>
          <p:cNvSpPr txBox="1"/>
          <p:nvPr/>
        </p:nvSpPr>
        <p:spPr>
          <a:xfrm>
            <a:off x="165463" y="683781"/>
            <a:ext cx="11861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новостного заголовка исследователи узнают местонахождение артефакта. Но путь </a:t>
            </a:r>
          </a:p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 нему преграждён множеством вирусов и вредоносных программ.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09031-4A5E-C321-A2CC-4E66763810B1}"/>
              </a:ext>
            </a:extLst>
          </p:cNvPr>
          <p:cNvSpPr txBox="1"/>
          <p:nvPr/>
        </p:nvSpPr>
        <p:spPr>
          <a:xfrm>
            <a:off x="165463" y="1911128"/>
            <a:ext cx="5229497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Команде нужно выбрать правильные методы защиты — включение антивирусной программы, фильтрация подозрительных приложений, проверка ссылок перед их открытием.</a:t>
            </a:r>
          </a:p>
          <a:p>
            <a:pPr algn="just"/>
            <a:endParaRPr lang="ru-RU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Киберисторик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анализирует типы вирусов </a:t>
            </a: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вредоносных программ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Кибернавигация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настраивает антивирусные программы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Киберисследователь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проводит "очистку" системы, выявляя потенциальные угрозы </a:t>
            </a: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проверяя скачанные файлы.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862C95-EA4E-4D26-F31E-37C248E898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392754" y="-632840"/>
            <a:ext cx="1267569" cy="12656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5F4564-CC17-070F-B0E3-B2F534261C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1716028">
            <a:off x="-680300" y="6342061"/>
            <a:ext cx="1691525" cy="16890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4522AE-2CE5-CFCC-7C94-FBF68CF7DA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329685">
            <a:off x="11372602" y="4499366"/>
            <a:ext cx="1983654" cy="19807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CFC192-16BE-24DB-9DF2-E5E4232E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250" y="1641514"/>
            <a:ext cx="3971596" cy="47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18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Футуристическая презентация в слайдах</Template>
  <TotalTime>654</TotalTime>
  <Words>1782</Words>
  <Application>Microsoft Macintosh PowerPoint</Application>
  <PresentationFormat>Широкоэкранный</PresentationFormat>
  <Paragraphs>141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GulimChe</vt:lpstr>
      <vt:lpstr>Arial</vt:lpstr>
      <vt:lpstr>Ayuthaya</vt:lpstr>
      <vt:lpstr>Calibri</vt:lpstr>
      <vt:lpstr>Calibri Light</vt:lpstr>
      <vt:lpstr>Candara</vt:lpstr>
      <vt:lpstr>Helvetica Neue</vt:lpstr>
      <vt:lpstr>Impact</vt:lpstr>
      <vt:lpstr>Menlo</vt:lpstr>
      <vt:lpstr>Oswald</vt:lpstr>
      <vt:lpstr>Times New Roman</vt:lpstr>
      <vt:lpstr>YS Text</vt:lpstr>
      <vt:lpstr>Тема Office</vt:lpstr>
      <vt:lpstr>Цифровая гигиена </vt:lpstr>
      <vt:lpstr>Презентация PowerPoint</vt:lpstr>
      <vt:lpstr>Роли команды</vt:lpstr>
      <vt:lpstr>Этап 1: Пароли древних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прохождения квеста!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Алексей Абрамов </dc:creator>
  <cp:lastModifiedBy>Алексей Абрамов </cp:lastModifiedBy>
  <cp:revision>18</cp:revision>
  <dcterms:created xsi:type="dcterms:W3CDTF">2024-09-16T04:22:52Z</dcterms:created>
  <dcterms:modified xsi:type="dcterms:W3CDTF">2024-10-17T07:03:14Z</dcterms:modified>
</cp:coreProperties>
</file>