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0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92" r:id="rId2"/>
    <p:sldId id="393" r:id="rId3"/>
    <p:sldId id="334" r:id="rId4"/>
    <p:sldId id="268" r:id="rId5"/>
    <p:sldId id="332" r:id="rId6"/>
    <p:sldId id="378" r:id="rId7"/>
    <p:sldId id="264" r:id="rId8"/>
    <p:sldId id="333" r:id="rId9"/>
    <p:sldId id="309" r:id="rId10"/>
    <p:sldId id="379" r:id="rId11"/>
    <p:sldId id="381" r:id="rId12"/>
    <p:sldId id="390" r:id="rId13"/>
    <p:sldId id="380" r:id="rId14"/>
    <p:sldId id="344" r:id="rId15"/>
    <p:sldId id="338" r:id="rId16"/>
    <p:sldId id="391" r:id="rId17"/>
    <p:sldId id="382" r:id="rId18"/>
    <p:sldId id="346" r:id="rId19"/>
    <p:sldId id="348" r:id="rId20"/>
    <p:sldId id="383" r:id="rId21"/>
    <p:sldId id="347" r:id="rId22"/>
    <p:sldId id="341" r:id="rId23"/>
    <p:sldId id="343" r:id="rId24"/>
    <p:sldId id="384" r:id="rId25"/>
    <p:sldId id="388" r:id="rId26"/>
    <p:sldId id="387" r:id="rId27"/>
    <p:sldId id="361" r:id="rId28"/>
    <p:sldId id="386" r:id="rId29"/>
    <p:sldId id="355" r:id="rId30"/>
    <p:sldId id="356" r:id="rId31"/>
    <p:sldId id="352" r:id="rId32"/>
    <p:sldId id="353" r:id="rId33"/>
    <p:sldId id="354" r:id="rId34"/>
    <p:sldId id="38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8276" autoAdjust="0"/>
  </p:normalViewPr>
  <p:slideViewPr>
    <p:cSldViewPr>
      <p:cViewPr>
        <p:scale>
          <a:sx n="70" d="100"/>
          <a:sy n="70" d="100"/>
        </p:scale>
        <p:origin x="-1500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esktop\&#1040;&#1085;&#1072;&#1083;&#1080;&#1079;%202018\&#1075;&#1088;&#1072;&#1092;&#1080;&#1082;&#1080;_&#1082;%20&#1089;&#1090;&#1072;&#1090;&#1100;&#1077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esktop\!!!\&#1075;&#1088;&#1072;&#1092;&#1080;&#1082;&#1080;_&#1082;%20&#1089;&#1090;&#1072;&#1090;&#1100;&#1077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47332742965716"/>
          <c:y val="7.6816155526222507E-2"/>
          <c:w val="0.76706418342806548"/>
          <c:h val="0.73146560220217338"/>
        </c:manualLayout>
      </c:layout>
      <c:bar3DChart>
        <c:barDir val="col"/>
        <c:grouping val="standar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invertIfNegative val="1"/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Лист1!$B$2:$B$7</c:f>
              <c:numCache>
                <c:formatCode>0%</c:formatCode>
                <c:ptCount val="6"/>
                <c:pt idx="0">
                  <c:v>0.28000000000000003</c:v>
                </c:pt>
                <c:pt idx="1">
                  <c:v>0.24</c:v>
                </c:pt>
                <c:pt idx="2">
                  <c:v>0.18</c:v>
                </c:pt>
                <c:pt idx="3">
                  <c:v>0.27</c:v>
                </c:pt>
                <c:pt idx="4">
                  <c:v>0.27</c:v>
                </c:pt>
                <c:pt idx="5">
                  <c:v>0.308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62103552"/>
        <c:axId val="145985920"/>
        <c:axId val="54356160"/>
      </c:bar3DChart>
      <c:catAx>
        <c:axId val="62103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45985920"/>
        <c:crosses val="autoZero"/>
        <c:auto val="1"/>
        <c:lblAlgn val="ctr"/>
        <c:lblOffset val="100"/>
        <c:noMultiLvlLbl val="1"/>
      </c:catAx>
      <c:valAx>
        <c:axId val="14598592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crossAx val="62103552"/>
        <c:crosses val="autoZero"/>
        <c:crossBetween val="between"/>
      </c:valAx>
      <c:serAx>
        <c:axId val="54356160"/>
        <c:scaling>
          <c:orientation val="minMax"/>
        </c:scaling>
        <c:delete val="1"/>
        <c:axPos val="b"/>
        <c:majorTickMark val="cross"/>
        <c:minorTickMark val="cross"/>
        <c:tickLblPos val="nextTo"/>
        <c:crossAx val="145985920"/>
        <c:crosses val="autoZero"/>
      </c:serAx>
    </c:plotArea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9067337241831316E-2"/>
          <c:y val="0.17813389809015798"/>
          <c:w val="0.91586146918271139"/>
          <c:h val="0.32642346112273973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2016-2017</c:v>
                </c:pt>
              </c:strCache>
            </c:strRef>
          </c:tx>
          <c:invertIfNegative val="1"/>
          <c:cat>
            <c:strRef>
              <c:f>Лист1!$A$2:$A$6</c:f>
              <c:strCache>
                <c:ptCount val="5"/>
                <c:pt idx="0">
                  <c:v>Парикмахер</c:v>
                </c:pt>
                <c:pt idx="1">
                  <c:v>Политехнические профпробы </c:v>
                </c:pt>
                <c:pt idx="2">
                  <c:v>Юный электрик</c:v>
                </c:pt>
                <c:pt idx="3">
                  <c:v>Безаварийное вождение </c:v>
                </c:pt>
                <c:pt idx="4">
                  <c:v>Кондитер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53</c:v>
                </c:pt>
                <c:pt idx="1">
                  <c:v>40</c:v>
                </c:pt>
                <c:pt idx="2">
                  <c:v>15</c:v>
                </c:pt>
                <c:pt idx="3">
                  <c:v>19</c:v>
                </c:pt>
                <c:pt idx="4">
                  <c:v>22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2017-2018</c:v>
                </c:pt>
              </c:strCache>
            </c:strRef>
          </c:tx>
          <c:invertIfNegative val="1"/>
          <c:cat>
            <c:strRef>
              <c:f>Лист1!$A$2:$A$6</c:f>
              <c:strCache>
                <c:ptCount val="5"/>
                <c:pt idx="0">
                  <c:v>Парикмахер</c:v>
                </c:pt>
                <c:pt idx="1">
                  <c:v>Политехнические профпробы </c:v>
                </c:pt>
                <c:pt idx="2">
                  <c:v>Юный электрик</c:v>
                </c:pt>
                <c:pt idx="3">
                  <c:v>Безаварийное вождение </c:v>
                </c:pt>
                <c:pt idx="4">
                  <c:v>Кондитер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40</c:v>
                </c:pt>
                <c:pt idx="1">
                  <c:v>54</c:v>
                </c:pt>
                <c:pt idx="2">
                  <c:v>33</c:v>
                </c:pt>
                <c:pt idx="3">
                  <c:v>42</c:v>
                </c:pt>
                <c:pt idx="4">
                  <c:v>43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84664832"/>
        <c:axId val="184666368"/>
        <c:axId val="0"/>
      </c:bar3DChart>
      <c:catAx>
        <c:axId val="18466483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050" baseline="0"/>
            </a:pPr>
            <a:endParaRPr lang="ru-RU"/>
          </a:p>
        </c:txPr>
        <c:crossAx val="184666368"/>
        <c:crosses val="autoZero"/>
        <c:auto val="1"/>
        <c:lblAlgn val="ctr"/>
        <c:lblOffset val="100"/>
        <c:noMultiLvlLbl val="1"/>
      </c:catAx>
      <c:valAx>
        <c:axId val="184666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84664832"/>
        <c:crosses val="autoZero"/>
        <c:crossBetween val="between"/>
      </c:valAx>
    </c:plotArea>
    <c:legend>
      <c:legendPos val="b"/>
      <c:layout/>
      <c:overlay val="0"/>
    </c:legend>
    <c:plotVisOnly val="1"/>
    <c:dispBlanksAs val="zero"/>
    <c:showDLblsOverMax val="1"/>
  </c:chart>
  <c:spPr>
    <a:ln w="0"/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1444118757458098E-2"/>
          <c:y val="0"/>
          <c:w val="0.78190614060134878"/>
          <c:h val="0.74065110106067111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Лист4!$A$4</c:f>
              <c:strCache>
                <c:ptCount val="1"/>
                <c:pt idx="0">
                  <c:v>2017</c:v>
                </c:pt>
              </c:strCache>
            </c:strRef>
          </c:tx>
          <c:invertIfNegative val="1"/>
          <c:cat>
            <c:multiLvlStrRef>
              <c:f>Лист4!$B$2:$S$3</c:f>
              <c:multiLvlStrCache>
                <c:ptCount val="18"/>
                <c:lvl>
                  <c:pt idx="0">
                    <c:v>без "2"</c:v>
                  </c:pt>
                  <c:pt idx="1">
                    <c:v>"4" и "5"</c:v>
                  </c:pt>
                  <c:pt idx="2">
                    <c:v>ср. б.</c:v>
                  </c:pt>
                  <c:pt idx="3">
                    <c:v>без "2"</c:v>
                  </c:pt>
                  <c:pt idx="4">
                    <c:v>"4" и "5"</c:v>
                  </c:pt>
                  <c:pt idx="5">
                    <c:v>ср. б.</c:v>
                  </c:pt>
                  <c:pt idx="6">
                    <c:v>без "2"</c:v>
                  </c:pt>
                  <c:pt idx="7">
                    <c:v>"4" и "5"</c:v>
                  </c:pt>
                  <c:pt idx="8">
                    <c:v>ср. б.</c:v>
                  </c:pt>
                  <c:pt idx="9">
                    <c:v>без "2"</c:v>
                  </c:pt>
                  <c:pt idx="10">
                    <c:v>"4" и "5"</c:v>
                  </c:pt>
                  <c:pt idx="11">
                    <c:v>ср. б.</c:v>
                  </c:pt>
                  <c:pt idx="12">
                    <c:v>без "2"</c:v>
                  </c:pt>
                  <c:pt idx="13">
                    <c:v>"4" и "5"</c:v>
                  </c:pt>
                  <c:pt idx="14">
                    <c:v>ср. б.</c:v>
                  </c:pt>
                  <c:pt idx="15">
                    <c:v>без "2"</c:v>
                  </c:pt>
                  <c:pt idx="16">
                    <c:v>"4" и "5"</c:v>
                  </c:pt>
                  <c:pt idx="17">
                    <c:v>ср. б.</c:v>
                  </c:pt>
                </c:lvl>
                <c:lvl>
                  <c:pt idx="0">
                    <c:v>Химия</c:v>
                  </c:pt>
                  <c:pt idx="3">
                    <c:v>Биология</c:v>
                  </c:pt>
                  <c:pt idx="6">
                    <c:v>Физика</c:v>
                  </c:pt>
                  <c:pt idx="9">
                    <c:v>Англ. яз.</c:v>
                  </c:pt>
                  <c:pt idx="12">
                    <c:v>Информ.</c:v>
                  </c:pt>
                  <c:pt idx="15">
                    <c:v>Литерат.</c:v>
                  </c:pt>
                </c:lvl>
              </c:multiLvlStrCache>
            </c:multiLvlStrRef>
          </c:cat>
          <c:val>
            <c:numRef>
              <c:f>Лист4!$B$4:$S$4</c:f>
              <c:numCache>
                <c:formatCode>General</c:formatCode>
                <c:ptCount val="18"/>
                <c:pt idx="0">
                  <c:v>100</c:v>
                </c:pt>
                <c:pt idx="1">
                  <c:v>74.7</c:v>
                </c:pt>
                <c:pt idx="2">
                  <c:v>21</c:v>
                </c:pt>
                <c:pt idx="3">
                  <c:v>98.3</c:v>
                </c:pt>
                <c:pt idx="4">
                  <c:v>52.3</c:v>
                </c:pt>
                <c:pt idx="5">
                  <c:v>25.1</c:v>
                </c:pt>
                <c:pt idx="6">
                  <c:v>100</c:v>
                </c:pt>
                <c:pt idx="7">
                  <c:v>47.5</c:v>
                </c:pt>
                <c:pt idx="8">
                  <c:v>20</c:v>
                </c:pt>
                <c:pt idx="9">
                  <c:v>94.9</c:v>
                </c:pt>
                <c:pt idx="10">
                  <c:v>71.8</c:v>
                </c:pt>
                <c:pt idx="11">
                  <c:v>46.9</c:v>
                </c:pt>
                <c:pt idx="12">
                  <c:v>97.5</c:v>
                </c:pt>
                <c:pt idx="13">
                  <c:v>59.6</c:v>
                </c:pt>
                <c:pt idx="14">
                  <c:v>12.5</c:v>
                </c:pt>
                <c:pt idx="15">
                  <c:v>84.2</c:v>
                </c:pt>
                <c:pt idx="16">
                  <c:v>31.6</c:v>
                </c:pt>
                <c:pt idx="17">
                  <c:v>12.2</c:v>
                </c:pt>
              </c:numCache>
            </c:numRef>
          </c:val>
        </c:ser>
        <c:ser>
          <c:idx val="1"/>
          <c:order val="1"/>
          <c:tx>
            <c:strRef>
              <c:f>Лист4!$A$5</c:f>
              <c:strCache>
                <c:ptCount val="1"/>
                <c:pt idx="0">
                  <c:v>2018</c:v>
                </c:pt>
              </c:strCache>
            </c:strRef>
          </c:tx>
          <c:invertIfNegative val="1"/>
          <c:cat>
            <c:multiLvlStrRef>
              <c:f>Лист4!$B$2:$S$3</c:f>
              <c:multiLvlStrCache>
                <c:ptCount val="18"/>
                <c:lvl>
                  <c:pt idx="0">
                    <c:v>без "2"</c:v>
                  </c:pt>
                  <c:pt idx="1">
                    <c:v>"4" и "5"</c:v>
                  </c:pt>
                  <c:pt idx="2">
                    <c:v>ср. б.</c:v>
                  </c:pt>
                  <c:pt idx="3">
                    <c:v>без "2"</c:v>
                  </c:pt>
                  <c:pt idx="4">
                    <c:v>"4" и "5"</c:v>
                  </c:pt>
                  <c:pt idx="5">
                    <c:v>ср. б.</c:v>
                  </c:pt>
                  <c:pt idx="6">
                    <c:v>без "2"</c:v>
                  </c:pt>
                  <c:pt idx="7">
                    <c:v>"4" и "5"</c:v>
                  </c:pt>
                  <c:pt idx="8">
                    <c:v>ср. б.</c:v>
                  </c:pt>
                  <c:pt idx="9">
                    <c:v>без "2"</c:v>
                  </c:pt>
                  <c:pt idx="10">
                    <c:v>"4" и "5"</c:v>
                  </c:pt>
                  <c:pt idx="11">
                    <c:v>ср. б.</c:v>
                  </c:pt>
                  <c:pt idx="12">
                    <c:v>без "2"</c:v>
                  </c:pt>
                  <c:pt idx="13">
                    <c:v>"4" и "5"</c:v>
                  </c:pt>
                  <c:pt idx="14">
                    <c:v>ср. б.</c:v>
                  </c:pt>
                  <c:pt idx="15">
                    <c:v>без "2"</c:v>
                  </c:pt>
                  <c:pt idx="16">
                    <c:v>"4" и "5"</c:v>
                  </c:pt>
                  <c:pt idx="17">
                    <c:v>ср. б.</c:v>
                  </c:pt>
                </c:lvl>
                <c:lvl>
                  <c:pt idx="0">
                    <c:v>Химия</c:v>
                  </c:pt>
                  <c:pt idx="3">
                    <c:v>Биология</c:v>
                  </c:pt>
                  <c:pt idx="6">
                    <c:v>Физика</c:v>
                  </c:pt>
                  <c:pt idx="9">
                    <c:v>Англ. яз.</c:v>
                  </c:pt>
                  <c:pt idx="12">
                    <c:v>Информ.</c:v>
                  </c:pt>
                  <c:pt idx="15">
                    <c:v>Литерат.</c:v>
                  </c:pt>
                </c:lvl>
              </c:multiLvlStrCache>
            </c:multiLvlStrRef>
          </c:cat>
          <c:val>
            <c:numRef>
              <c:f>Лист4!$B$5:$S$5</c:f>
              <c:numCache>
                <c:formatCode>General</c:formatCode>
                <c:ptCount val="18"/>
                <c:pt idx="0">
                  <c:v>100</c:v>
                </c:pt>
                <c:pt idx="1">
                  <c:v>84.9</c:v>
                </c:pt>
                <c:pt idx="2">
                  <c:v>21.3</c:v>
                </c:pt>
                <c:pt idx="3">
                  <c:v>98.9</c:v>
                </c:pt>
                <c:pt idx="4">
                  <c:v>58.8</c:v>
                </c:pt>
                <c:pt idx="5">
                  <c:v>26</c:v>
                </c:pt>
                <c:pt idx="6">
                  <c:v>100</c:v>
                </c:pt>
                <c:pt idx="7">
                  <c:v>75.400000000000006</c:v>
                </c:pt>
                <c:pt idx="8">
                  <c:v>22</c:v>
                </c:pt>
                <c:pt idx="9">
                  <c:v>100</c:v>
                </c:pt>
                <c:pt idx="10">
                  <c:v>84.1</c:v>
                </c:pt>
                <c:pt idx="11">
                  <c:v>53.9</c:v>
                </c:pt>
                <c:pt idx="12">
                  <c:v>100</c:v>
                </c:pt>
                <c:pt idx="13">
                  <c:v>64.599999999999994</c:v>
                </c:pt>
                <c:pt idx="14">
                  <c:v>13.5</c:v>
                </c:pt>
                <c:pt idx="15">
                  <c:v>85.7</c:v>
                </c:pt>
                <c:pt idx="16">
                  <c:v>42.9</c:v>
                </c:pt>
                <c:pt idx="17">
                  <c:v>19.3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box"/>
        <c:axId val="156766976"/>
        <c:axId val="156768512"/>
        <c:axId val="0"/>
      </c:bar3DChart>
      <c:catAx>
        <c:axId val="156766976"/>
        <c:scaling>
          <c:orientation val="minMax"/>
        </c:scaling>
        <c:delete val="0"/>
        <c:axPos val="b"/>
        <c:minorGridlines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56768512"/>
        <c:crosses val="autoZero"/>
        <c:auto val="1"/>
        <c:lblAlgn val="ctr"/>
        <c:lblOffset val="100"/>
        <c:noMultiLvlLbl val="1"/>
      </c:catAx>
      <c:valAx>
        <c:axId val="15676851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567669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122611089171884"/>
          <c:y val="4.831511281937579E-2"/>
          <c:w val="0.15877388910828114"/>
          <c:h val="0.14034860590198908"/>
        </c:manualLayout>
      </c:layout>
      <c:overlay val="0"/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1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plotArea>
      <c:layout/>
      <c:lineChart>
        <c:grouping val="standard"/>
        <c:varyColors val="1"/>
        <c:ser>
          <c:idx val="0"/>
          <c:order val="0"/>
          <c:tx>
            <c:strRef>
              <c:f>Лист4!$A$5</c:f>
              <c:strCache>
                <c:ptCount val="1"/>
                <c:pt idx="0">
                  <c:v>2016</c:v>
                </c:pt>
              </c:strCache>
            </c:strRef>
          </c:tx>
          <c:cat>
            <c:strRef>
              <c:f>Лист4!$B$4:$P$4</c:f>
              <c:strCache>
                <c:ptCount val="15"/>
                <c:pt idx="0">
                  <c:v>Гим. № 4</c:v>
                </c:pt>
                <c:pt idx="1">
                  <c:v>СОШ № 2</c:v>
                </c:pt>
                <c:pt idx="2">
                  <c:v>СОШ № 3</c:v>
                </c:pt>
                <c:pt idx="3">
                  <c:v>СОШ № 5</c:v>
                </c:pt>
                <c:pt idx="4">
                  <c:v>СОШ № 6</c:v>
                </c:pt>
                <c:pt idx="5">
                  <c:v>СОШ № 7</c:v>
                </c:pt>
                <c:pt idx="6">
                  <c:v>ООШ № 8</c:v>
                </c:pt>
                <c:pt idx="7">
                  <c:v>ООШ № 9</c:v>
                </c:pt>
                <c:pt idx="8">
                  <c:v>СОШ № 11</c:v>
                </c:pt>
                <c:pt idx="9">
                  <c:v>СОШ № 15</c:v>
                </c:pt>
                <c:pt idx="10">
                  <c:v>ООШ № 17</c:v>
                </c:pt>
                <c:pt idx="11">
                  <c:v>СОШ № 19</c:v>
                </c:pt>
                <c:pt idx="12">
                  <c:v>ООШ № 20</c:v>
                </c:pt>
                <c:pt idx="13">
                  <c:v>СОШ № 21</c:v>
                </c:pt>
                <c:pt idx="14">
                  <c:v>ООШ № 22</c:v>
                </c:pt>
              </c:strCache>
            </c:strRef>
          </c:cat>
          <c:val>
            <c:numRef>
              <c:f>Лист4!$B$5:$P$5</c:f>
              <c:numCache>
                <c:formatCode>General</c:formatCode>
                <c:ptCount val="15"/>
                <c:pt idx="0">
                  <c:v>0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0</c:v>
                </c:pt>
                <c:pt idx="6">
                  <c:v>6</c:v>
                </c:pt>
                <c:pt idx="7">
                  <c:v>2</c:v>
                </c:pt>
                <c:pt idx="8">
                  <c:v>1</c:v>
                </c:pt>
                <c:pt idx="9">
                  <c:v>0</c:v>
                </c:pt>
                <c:pt idx="10">
                  <c:v>2</c:v>
                </c:pt>
                <c:pt idx="11">
                  <c:v>5</c:v>
                </c:pt>
                <c:pt idx="12">
                  <c:v>1</c:v>
                </c:pt>
                <c:pt idx="13">
                  <c:v>2</c:v>
                </c:pt>
                <c:pt idx="14">
                  <c:v>7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Лист4!$A$6</c:f>
              <c:strCache>
                <c:ptCount val="1"/>
                <c:pt idx="0">
                  <c:v>2017</c:v>
                </c:pt>
              </c:strCache>
            </c:strRef>
          </c:tx>
          <c:cat>
            <c:strRef>
              <c:f>Лист4!$B$4:$P$4</c:f>
              <c:strCache>
                <c:ptCount val="15"/>
                <c:pt idx="0">
                  <c:v>Гим. № 4</c:v>
                </c:pt>
                <c:pt idx="1">
                  <c:v>СОШ № 2</c:v>
                </c:pt>
                <c:pt idx="2">
                  <c:v>СОШ № 3</c:v>
                </c:pt>
                <c:pt idx="3">
                  <c:v>СОШ № 5</c:v>
                </c:pt>
                <c:pt idx="4">
                  <c:v>СОШ № 6</c:v>
                </c:pt>
                <c:pt idx="5">
                  <c:v>СОШ № 7</c:v>
                </c:pt>
                <c:pt idx="6">
                  <c:v>ООШ № 8</c:v>
                </c:pt>
                <c:pt idx="7">
                  <c:v>ООШ № 9</c:v>
                </c:pt>
                <c:pt idx="8">
                  <c:v>СОШ № 11</c:v>
                </c:pt>
                <c:pt idx="9">
                  <c:v>СОШ № 15</c:v>
                </c:pt>
                <c:pt idx="10">
                  <c:v>ООШ № 17</c:v>
                </c:pt>
                <c:pt idx="11">
                  <c:v>СОШ № 19</c:v>
                </c:pt>
                <c:pt idx="12">
                  <c:v>ООШ № 20</c:v>
                </c:pt>
                <c:pt idx="13">
                  <c:v>СОШ № 21</c:v>
                </c:pt>
                <c:pt idx="14">
                  <c:v>ООШ № 22</c:v>
                </c:pt>
              </c:strCache>
            </c:strRef>
          </c:cat>
          <c:val>
            <c:numRef>
              <c:f>Лист4!$B$6:$P$6</c:f>
              <c:numCache>
                <c:formatCode>General</c:formatCode>
                <c:ptCount val="15"/>
                <c:pt idx="0">
                  <c:v>0</c:v>
                </c:pt>
                <c:pt idx="1">
                  <c:v>7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2</c:v>
                </c:pt>
                <c:pt idx="7">
                  <c:v>6</c:v>
                </c:pt>
                <c:pt idx="8">
                  <c:v>0</c:v>
                </c:pt>
                <c:pt idx="9">
                  <c:v>3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3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Лист4!$A$7</c:f>
              <c:strCache>
                <c:ptCount val="1"/>
                <c:pt idx="0">
                  <c:v>2018</c:v>
                </c:pt>
              </c:strCache>
            </c:strRef>
          </c:tx>
          <c:cat>
            <c:strRef>
              <c:f>Лист4!$B$4:$P$4</c:f>
              <c:strCache>
                <c:ptCount val="15"/>
                <c:pt idx="0">
                  <c:v>Гим. № 4</c:v>
                </c:pt>
                <c:pt idx="1">
                  <c:v>СОШ № 2</c:v>
                </c:pt>
                <c:pt idx="2">
                  <c:v>СОШ № 3</c:v>
                </c:pt>
                <c:pt idx="3">
                  <c:v>СОШ № 5</c:v>
                </c:pt>
                <c:pt idx="4">
                  <c:v>СОШ № 6</c:v>
                </c:pt>
                <c:pt idx="5">
                  <c:v>СОШ № 7</c:v>
                </c:pt>
                <c:pt idx="6">
                  <c:v>ООШ № 8</c:v>
                </c:pt>
                <c:pt idx="7">
                  <c:v>ООШ № 9</c:v>
                </c:pt>
                <c:pt idx="8">
                  <c:v>СОШ № 11</c:v>
                </c:pt>
                <c:pt idx="9">
                  <c:v>СОШ № 15</c:v>
                </c:pt>
                <c:pt idx="10">
                  <c:v>ООШ № 17</c:v>
                </c:pt>
                <c:pt idx="11">
                  <c:v>СОШ № 19</c:v>
                </c:pt>
                <c:pt idx="12">
                  <c:v>ООШ № 20</c:v>
                </c:pt>
                <c:pt idx="13">
                  <c:v>СОШ № 21</c:v>
                </c:pt>
                <c:pt idx="14">
                  <c:v>ООШ № 22</c:v>
                </c:pt>
              </c:strCache>
            </c:strRef>
          </c:cat>
          <c:val>
            <c:numRef>
              <c:f>Лист4!$B$7:$P$7</c:f>
              <c:numCache>
                <c:formatCode>General</c:formatCode>
                <c:ptCount val="15"/>
                <c:pt idx="0">
                  <c:v>1</c:v>
                </c:pt>
                <c:pt idx="1">
                  <c:v>8</c:v>
                </c:pt>
                <c:pt idx="2">
                  <c:v>3</c:v>
                </c:pt>
                <c:pt idx="3">
                  <c:v>0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3</c:v>
                </c:pt>
                <c:pt idx="8">
                  <c:v>3</c:v>
                </c:pt>
                <c:pt idx="9">
                  <c:v>1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1</c:v>
                </c:pt>
                <c:pt idx="14">
                  <c:v>3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6806528"/>
        <c:axId val="156816512"/>
      </c:lineChart>
      <c:catAx>
        <c:axId val="15680652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56816512"/>
        <c:crosses val="autoZero"/>
        <c:auto val="1"/>
        <c:lblAlgn val="ctr"/>
        <c:lblOffset val="100"/>
        <c:noMultiLvlLbl val="1"/>
      </c:catAx>
      <c:valAx>
        <c:axId val="156816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5680652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zero"/>
    <c:showDLblsOverMax val="1"/>
  </c:chart>
  <c:spPr>
    <a:gradFill>
      <a:gsLst>
        <a:gs pos="0">
          <a:srgbClr val="4BACC6">
            <a:lumMod val="75000"/>
          </a:srgb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</c:spPr>
  <c:externalData r:id="rId1">
    <c:autoUpdate val="1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1"/>
          <c:cat>
            <c:strRef>
              <c:f>Лист1!$A$2:$A$5</c:f>
              <c:strCache>
                <c:ptCount val="4"/>
                <c:pt idx="0">
                  <c:v>Оздоровительная</c:v>
                </c:pt>
                <c:pt idx="1">
                  <c:v>Общеразвивающая</c:v>
                </c:pt>
                <c:pt idx="2">
                  <c:v>Комбинированная</c:v>
                </c:pt>
                <c:pt idx="3">
                  <c:v>Компенсирующая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  <c:pt idx="1">
                  <c:v>137</c:v>
                </c:pt>
                <c:pt idx="2">
                  <c:v>48</c:v>
                </c:pt>
                <c:pt idx="3">
                  <c:v>20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62440576"/>
        <c:axId val="62442112"/>
        <c:axId val="0"/>
      </c:bar3DChart>
      <c:catAx>
        <c:axId val="6244057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62442112"/>
        <c:crosses val="autoZero"/>
        <c:auto val="1"/>
        <c:lblAlgn val="ctr"/>
        <c:lblOffset val="100"/>
        <c:noMultiLvlLbl val="1"/>
      </c:catAx>
      <c:valAx>
        <c:axId val="62442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6244057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view3D>
      <c:rotX val="0"/>
      <c:rotY val="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130232256150698"/>
          <c:y val="7.0548359300079216E-2"/>
          <c:w val="0.76709040364118741"/>
          <c:h val="0.48967804478047561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1"/>
          <c:cat>
            <c:strRef>
              <c:f>Лист1!$A$2:$A$5</c:f>
              <c:strCache>
                <c:ptCount val="4"/>
                <c:pt idx="0">
                  <c:v>Оздоровительная</c:v>
                </c:pt>
                <c:pt idx="1">
                  <c:v>Общеразвивающая</c:v>
                </c:pt>
                <c:pt idx="2">
                  <c:v>Комбинированная</c:v>
                </c:pt>
                <c:pt idx="3">
                  <c:v>Компенсирующая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  <c:pt idx="1">
                  <c:v>169</c:v>
                </c:pt>
                <c:pt idx="2">
                  <c:v>5</c:v>
                </c:pt>
                <c:pt idx="3">
                  <c:v>18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62479360"/>
        <c:axId val="62485248"/>
        <c:axId val="0"/>
      </c:bar3DChart>
      <c:catAx>
        <c:axId val="6247936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62485248"/>
        <c:crosses val="autoZero"/>
        <c:auto val="1"/>
        <c:lblAlgn val="ctr"/>
        <c:lblOffset val="100"/>
        <c:noMultiLvlLbl val="1"/>
      </c:catAx>
      <c:valAx>
        <c:axId val="62485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62479360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c:style val="2"/>
  <c:chart>
    <c:autoTitleDeleted val="1"/>
    <c:view3D>
      <c:rotX val="0"/>
      <c:rotY val="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компьютеров на одного учащегося учащихся</c:v>
                </c:pt>
              </c:strCache>
            </c:strRef>
          </c:tx>
          <c:invertIfNegative val="1"/>
          <c:dLbls>
            <c:txPr>
              <a:bodyPr/>
              <a:lstStyle/>
              <a:p>
                <a:pPr>
                  <a:defRPr b="1" baseline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5.9</c:v>
                </c:pt>
                <c:pt idx="1">
                  <c:v>6</c:v>
                </c:pt>
                <c:pt idx="2">
                  <c:v>6.2</c:v>
                </c:pt>
                <c:pt idx="3">
                  <c:v>6.1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60658816"/>
        <c:axId val="60661760"/>
        <c:axId val="0"/>
      </c:bar3DChart>
      <c:catAx>
        <c:axId val="6065881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 rot="0" vert="horz"/>
          <a:lstStyle/>
          <a:p>
            <a:pPr>
              <a:defRPr sz="1100" b="1" i="1" baseline="0">
                <a:solidFill>
                  <a:srgbClr val="7030A0"/>
                </a:solidFill>
              </a:defRPr>
            </a:pPr>
            <a:endParaRPr lang="ru-RU"/>
          </a:p>
        </c:txPr>
        <c:crossAx val="60661760"/>
        <c:crosses val="autoZero"/>
        <c:auto val="1"/>
        <c:lblAlgn val="ctr"/>
        <c:lblOffset val="50"/>
        <c:noMultiLvlLbl val="1"/>
      </c:catAx>
      <c:valAx>
        <c:axId val="60661760"/>
        <c:scaling>
          <c:orientation val="minMax"/>
          <c:max val="7"/>
          <c:min val="5"/>
        </c:scaling>
        <c:delete val="1"/>
        <c:axPos val="l"/>
        <c:numFmt formatCode="0.0" sourceLinked="1"/>
        <c:majorTickMark val="none"/>
        <c:minorTickMark val="none"/>
        <c:tickLblPos val="nextTo"/>
        <c:crossAx val="60658816"/>
        <c:crosses val="autoZero"/>
        <c:crossBetween val="between"/>
        <c:majorUnit val="0.5"/>
      </c:valAx>
    </c:plotArea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c:style val="2"/>
  <c:chart>
    <c:autoTitleDeleted val="1"/>
    <c:view3D>
      <c:rotX val="10"/>
      <c:rotY val="0"/>
      <c:depthPercent val="100"/>
      <c:rAngAx val="1"/>
    </c:view3D>
    <c:floor>
      <c:thickness val="0"/>
      <c:spPr>
        <a:ln w="0"/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invertIfNegative val="1"/>
          <c:dLbls>
            <c:txPr>
              <a:bodyPr/>
              <a:lstStyle/>
              <a:p>
                <a:pPr>
                  <a:defRPr sz="16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электронное приложение к учебнику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597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invertIfNegative val="1"/>
          <c:dLbls>
            <c:txPr>
              <a:bodyPr/>
              <a:lstStyle/>
              <a:p>
                <a:pPr>
                  <a:defRPr sz="16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электронное приложение к учебнику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1126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invertIfNegative val="1"/>
          <c:dLbls>
            <c:txPr>
              <a:bodyPr/>
              <a:lstStyle/>
              <a:p>
                <a:pPr>
                  <a:defRPr sz="16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электронное приложение к учебнику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5244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59262976"/>
        <c:axId val="159272960"/>
        <c:axId val="0"/>
      </c:bar3DChart>
      <c:catAx>
        <c:axId val="15926297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159272960"/>
        <c:crosses val="autoZero"/>
        <c:auto val="1"/>
        <c:lblAlgn val="ctr"/>
        <c:lblOffset val="100"/>
        <c:noMultiLvlLbl val="1"/>
      </c:catAx>
      <c:valAx>
        <c:axId val="1592729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926297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10"/>
      <c:rotY val="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электронные библиотеки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электронные библиотеки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электронные библиотеки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63265152"/>
        <c:axId val="163275136"/>
        <c:axId val="0"/>
      </c:bar3DChart>
      <c:catAx>
        <c:axId val="16326515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163275136"/>
        <c:crosses val="autoZero"/>
        <c:auto val="1"/>
        <c:lblAlgn val="ctr"/>
        <c:lblOffset val="100"/>
        <c:noMultiLvlLbl val="1"/>
      </c:catAx>
      <c:valAx>
        <c:axId val="163275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3265152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10"/>
      <c:rotY val="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электронный учебник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электронный учебник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invertIfNegative val="1"/>
          <c:dLbls>
            <c:dLbl>
              <c:idx val="0"/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электронный учебник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163942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63314688"/>
        <c:axId val="166273792"/>
        <c:axId val="0"/>
      </c:bar3DChart>
      <c:catAx>
        <c:axId val="16331468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166273792"/>
        <c:crosses val="autoZero"/>
        <c:auto val="1"/>
        <c:lblAlgn val="ctr"/>
        <c:lblOffset val="100"/>
        <c:noMultiLvlLbl val="1"/>
      </c:catAx>
      <c:valAx>
        <c:axId val="1662737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3314688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Гимназия №1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Победители и призеры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Гимназия №4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Победители и призеры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Лицей №1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Победители и призеры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СОШ №5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Победители и призеры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СОШ №18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Победители и призеры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66966016"/>
        <c:axId val="166967552"/>
        <c:axId val="0"/>
      </c:bar3DChart>
      <c:catAx>
        <c:axId val="166966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166967552"/>
        <c:crosses val="autoZero"/>
        <c:auto val="1"/>
        <c:lblAlgn val="ctr"/>
        <c:lblOffset val="100"/>
        <c:noMultiLvlLbl val="1"/>
      </c:catAx>
      <c:valAx>
        <c:axId val="1669675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696601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c:style val="2"/>
  <c:chart>
    <c:autoTitleDeleted val="1"/>
    <c:plotArea>
      <c:layout/>
      <c:lineChart>
        <c:grouping val="standar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63500"/>
          </c:spPr>
          <c:marker>
            <c:spPr>
              <a:ln>
                <a:solidFill>
                  <a:schemeClr val="accent6"/>
                </a:solidFill>
              </a:ln>
            </c:spPr>
          </c:marker>
          <c:dPt>
            <c:idx val="2"/>
            <c:bubble3D val="0"/>
            <c:spPr>
              <a:ln w="63500">
                <a:solidFill>
                  <a:schemeClr val="accent6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-20</c:v>
                </c:pt>
                <c:pt idx="1">
                  <c:v>-8</c:v>
                </c:pt>
                <c:pt idx="2">
                  <c:v>-4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623488"/>
        <c:axId val="166633472"/>
      </c:lineChart>
      <c:catAx>
        <c:axId val="166623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</a:defRPr>
            </a:pPr>
            <a:endParaRPr lang="ru-RU"/>
          </a:p>
        </c:txPr>
        <c:crossAx val="166633472"/>
        <c:crosses val="autoZero"/>
        <c:auto val="1"/>
        <c:lblAlgn val="ctr"/>
        <c:lblOffset val="100"/>
        <c:noMultiLvlLbl val="1"/>
      </c:catAx>
      <c:valAx>
        <c:axId val="16663347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66623488"/>
        <c:crosses val="autoZero"/>
        <c:crossBetween val="between"/>
      </c:valAx>
      <c:spPr>
        <a:gradFill>
          <a:gsLst>
            <a:gs pos="0">
              <a:srgbClr val="4BACC6">
                <a:lumMod val="75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  <a:ln w="25400">
          <a:solidFill>
            <a:schemeClr val="tx1"/>
          </a:solidFill>
        </a:ln>
      </c:spPr>
    </c:plotArea>
    <c:plotVisOnly val="1"/>
    <c:dispBlanksAs val="zero"/>
    <c:showDLblsOverMax val="1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128C50-E536-49DB-8200-42D4C3167AE7}" type="doc">
      <dgm:prSet loTypeId="urn:microsoft.com/office/officeart/2005/8/layout/hierarchy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616EF58-4FA1-4991-AE22-BB4F32EA8AA3}">
      <dgm:prSet phldrT="[Текст]" custT="1"/>
      <dgm:spPr/>
      <dgm:t>
        <a:bodyPr/>
        <a:lstStyle/>
        <a:p>
          <a:r>
            <a:rPr lang="ru-RU" sz="1800" dirty="0" smtClean="0"/>
            <a:t>Выявление и сопровождение</a:t>
          </a:r>
          <a:endParaRPr lang="ru-RU" sz="1800" dirty="0"/>
        </a:p>
      </dgm:t>
    </dgm:pt>
    <dgm:pt modelId="{129E5E91-F048-4CAB-8C71-A1BF11777BC3}" type="parTrans" cxnId="{1DC6557E-1AEF-4600-A593-1FBF4655C61C}">
      <dgm:prSet/>
      <dgm:spPr/>
      <dgm:t>
        <a:bodyPr/>
        <a:lstStyle/>
        <a:p>
          <a:endParaRPr lang="ru-RU"/>
        </a:p>
      </dgm:t>
    </dgm:pt>
    <dgm:pt modelId="{CE6677C4-380B-4501-9B78-9755997ECA03}" type="sibTrans" cxnId="{1DC6557E-1AEF-4600-A593-1FBF4655C61C}">
      <dgm:prSet/>
      <dgm:spPr/>
      <dgm:t>
        <a:bodyPr/>
        <a:lstStyle/>
        <a:p>
          <a:endParaRPr lang="ru-RU"/>
        </a:p>
      </dgm:t>
    </dgm:pt>
    <dgm:pt modelId="{375BE0E4-96EE-44C2-B93A-B08A5F6F7EC4}">
      <dgm:prSet phldrT="[Текст]" custT="1"/>
      <dgm:spPr/>
      <dgm:t>
        <a:bodyPr/>
        <a:lstStyle/>
        <a:p>
          <a:r>
            <a:rPr lang="ru-RU" sz="1800" dirty="0" smtClean="0"/>
            <a:t>олимпиады</a:t>
          </a:r>
          <a:endParaRPr lang="ru-RU" sz="1800" dirty="0"/>
        </a:p>
      </dgm:t>
    </dgm:pt>
    <dgm:pt modelId="{2999E167-56CD-4BC6-A82D-8F77C96C1391}" type="parTrans" cxnId="{EBE7DB84-7896-4ED5-A78C-D6288DF6BB2D}">
      <dgm:prSet/>
      <dgm:spPr/>
      <dgm:t>
        <a:bodyPr/>
        <a:lstStyle/>
        <a:p>
          <a:endParaRPr lang="ru-RU"/>
        </a:p>
      </dgm:t>
    </dgm:pt>
    <dgm:pt modelId="{9A4E49EC-E936-4B2D-B195-F081DB7F3AAB}" type="sibTrans" cxnId="{EBE7DB84-7896-4ED5-A78C-D6288DF6BB2D}">
      <dgm:prSet/>
      <dgm:spPr/>
      <dgm:t>
        <a:bodyPr/>
        <a:lstStyle/>
        <a:p>
          <a:endParaRPr lang="ru-RU"/>
        </a:p>
      </dgm:t>
    </dgm:pt>
    <dgm:pt modelId="{01FA89C0-9FF4-41CB-8A51-633FD9D50E86}">
      <dgm:prSet phldrT="[Текст]" custT="1"/>
      <dgm:spPr/>
      <dgm:t>
        <a:bodyPr/>
        <a:lstStyle/>
        <a:p>
          <a:r>
            <a:rPr lang="ru-RU" sz="2000" dirty="0" smtClean="0"/>
            <a:t>НПК</a:t>
          </a:r>
          <a:endParaRPr lang="ru-RU" sz="2000" dirty="0"/>
        </a:p>
      </dgm:t>
    </dgm:pt>
    <dgm:pt modelId="{E6866CCD-6010-4534-92C1-2269D19B8D28}" type="parTrans" cxnId="{467F3F68-59F6-4DD2-B533-A6E0CA27C88C}">
      <dgm:prSet/>
      <dgm:spPr/>
      <dgm:t>
        <a:bodyPr/>
        <a:lstStyle/>
        <a:p>
          <a:endParaRPr lang="ru-RU"/>
        </a:p>
      </dgm:t>
    </dgm:pt>
    <dgm:pt modelId="{CFCED985-10A5-4CE9-8045-D72F2C8DC7F3}" type="sibTrans" cxnId="{467F3F68-59F6-4DD2-B533-A6E0CA27C88C}">
      <dgm:prSet/>
      <dgm:spPr/>
      <dgm:t>
        <a:bodyPr/>
        <a:lstStyle/>
        <a:p>
          <a:endParaRPr lang="ru-RU"/>
        </a:p>
      </dgm:t>
    </dgm:pt>
    <dgm:pt modelId="{6E89F5BD-D08F-47C8-BA8D-B3876FADDF03}">
      <dgm:prSet phldrT="[Текст]" custT="1"/>
      <dgm:spPr/>
      <dgm:t>
        <a:bodyPr/>
        <a:lstStyle/>
        <a:p>
          <a:r>
            <a:rPr lang="ru-RU" sz="1800" dirty="0" smtClean="0"/>
            <a:t>Взаимодействие </a:t>
          </a:r>
          <a:endParaRPr lang="ru-RU" sz="1800" dirty="0"/>
        </a:p>
      </dgm:t>
    </dgm:pt>
    <dgm:pt modelId="{5AC67131-B633-455E-85E3-A1123817C986}" type="parTrans" cxnId="{F6CC4AE2-FAD3-4B38-AFB8-0452171626F7}">
      <dgm:prSet/>
      <dgm:spPr/>
      <dgm:t>
        <a:bodyPr/>
        <a:lstStyle/>
        <a:p>
          <a:endParaRPr lang="ru-RU"/>
        </a:p>
      </dgm:t>
    </dgm:pt>
    <dgm:pt modelId="{544E8CFD-2A1D-4B6F-81AE-035A18A5356C}" type="sibTrans" cxnId="{F6CC4AE2-FAD3-4B38-AFB8-0452171626F7}">
      <dgm:prSet/>
      <dgm:spPr/>
      <dgm:t>
        <a:bodyPr/>
        <a:lstStyle/>
        <a:p>
          <a:endParaRPr lang="ru-RU"/>
        </a:p>
      </dgm:t>
    </dgm:pt>
    <dgm:pt modelId="{729B9C07-F11B-4DD6-A35B-9E4833409066}">
      <dgm:prSet phldrT="[Текст]" custT="1"/>
      <dgm:spPr/>
      <dgm:t>
        <a:bodyPr/>
        <a:lstStyle/>
        <a:p>
          <a:r>
            <a:rPr lang="ru-RU" sz="2000" dirty="0" smtClean="0"/>
            <a:t>УДО</a:t>
          </a:r>
          <a:endParaRPr lang="ru-RU" sz="2000" dirty="0"/>
        </a:p>
      </dgm:t>
    </dgm:pt>
    <dgm:pt modelId="{447F61F3-BB90-4D17-AEEF-5CD595753C15}" type="parTrans" cxnId="{C732A65A-7ABB-45FF-A337-6865DA6F1F4E}">
      <dgm:prSet/>
      <dgm:spPr/>
      <dgm:t>
        <a:bodyPr/>
        <a:lstStyle/>
        <a:p>
          <a:endParaRPr lang="ru-RU"/>
        </a:p>
      </dgm:t>
    </dgm:pt>
    <dgm:pt modelId="{CAAE4754-E47D-4228-A4C9-7FF25C072FD3}" type="sibTrans" cxnId="{C732A65A-7ABB-45FF-A337-6865DA6F1F4E}">
      <dgm:prSet/>
      <dgm:spPr/>
      <dgm:t>
        <a:bodyPr/>
        <a:lstStyle/>
        <a:p>
          <a:endParaRPr lang="ru-RU"/>
        </a:p>
      </dgm:t>
    </dgm:pt>
    <dgm:pt modelId="{DAC13E5D-A9B4-48E7-8A6E-AA3A1E2D5BC1}">
      <dgm:prSet phldrT="[Текст]" custT="1"/>
      <dgm:spPr/>
      <dgm:t>
        <a:bodyPr/>
        <a:lstStyle/>
        <a:p>
          <a:r>
            <a:rPr lang="ru-RU" sz="2000" dirty="0" smtClean="0"/>
            <a:t>СПО</a:t>
          </a:r>
          <a:endParaRPr lang="ru-RU" sz="2000" dirty="0"/>
        </a:p>
      </dgm:t>
    </dgm:pt>
    <dgm:pt modelId="{A009A72B-2FBE-4087-907A-F0C02FF58D9F}" type="parTrans" cxnId="{9FC8BBB8-50CD-4B5C-A432-712BF52110EB}">
      <dgm:prSet/>
      <dgm:spPr/>
      <dgm:t>
        <a:bodyPr/>
        <a:lstStyle/>
        <a:p>
          <a:endParaRPr lang="ru-RU"/>
        </a:p>
      </dgm:t>
    </dgm:pt>
    <dgm:pt modelId="{9AD267D1-9215-4590-B6A1-DE4D5605B170}" type="sibTrans" cxnId="{9FC8BBB8-50CD-4B5C-A432-712BF52110EB}">
      <dgm:prSet/>
      <dgm:spPr/>
      <dgm:t>
        <a:bodyPr/>
        <a:lstStyle/>
        <a:p>
          <a:endParaRPr lang="ru-RU"/>
        </a:p>
      </dgm:t>
    </dgm:pt>
    <dgm:pt modelId="{8C5D4F7F-645C-4DCB-B06A-712BF2A4A978}">
      <dgm:prSet custT="1"/>
      <dgm:spPr/>
      <dgm:t>
        <a:bodyPr/>
        <a:lstStyle/>
        <a:p>
          <a:r>
            <a:rPr lang="ru-RU" sz="1200" dirty="0" smtClean="0"/>
            <a:t>интенсивные школы</a:t>
          </a:r>
          <a:endParaRPr lang="ru-RU" sz="1200" dirty="0"/>
        </a:p>
      </dgm:t>
    </dgm:pt>
    <dgm:pt modelId="{AD2297D6-2DEA-4225-A7B0-0FF8B76F847C}" type="parTrans" cxnId="{8D0713F3-3C2B-4C26-874D-474AC52B0EA4}">
      <dgm:prSet/>
      <dgm:spPr/>
      <dgm:t>
        <a:bodyPr/>
        <a:lstStyle/>
        <a:p>
          <a:endParaRPr lang="ru-RU"/>
        </a:p>
      </dgm:t>
    </dgm:pt>
    <dgm:pt modelId="{E7FFA3D9-9A41-46E2-B4BB-8B947CE0DECC}" type="sibTrans" cxnId="{8D0713F3-3C2B-4C26-874D-474AC52B0EA4}">
      <dgm:prSet/>
      <dgm:spPr/>
      <dgm:t>
        <a:bodyPr/>
        <a:lstStyle/>
        <a:p>
          <a:endParaRPr lang="ru-RU"/>
        </a:p>
      </dgm:t>
    </dgm:pt>
    <dgm:pt modelId="{549312BD-82BE-4238-AE1F-EFE8582A6C8B}">
      <dgm:prSet custT="1"/>
      <dgm:spPr/>
      <dgm:t>
        <a:bodyPr/>
        <a:lstStyle/>
        <a:p>
          <a:r>
            <a:rPr lang="ru-RU" sz="2000" dirty="0" smtClean="0"/>
            <a:t>МРЦ</a:t>
          </a:r>
          <a:endParaRPr lang="ru-RU" sz="2000" dirty="0"/>
        </a:p>
      </dgm:t>
    </dgm:pt>
    <dgm:pt modelId="{780F2824-BBCA-4987-82D7-24F76FDA156A}" type="parTrans" cxnId="{1FF1E9F1-B760-4C31-AD92-3E5C2951F55F}">
      <dgm:prSet/>
      <dgm:spPr/>
      <dgm:t>
        <a:bodyPr/>
        <a:lstStyle/>
        <a:p>
          <a:endParaRPr lang="ru-RU"/>
        </a:p>
      </dgm:t>
    </dgm:pt>
    <dgm:pt modelId="{C2F7EBF7-2344-4C64-B562-815B99B58FEC}" type="sibTrans" cxnId="{1FF1E9F1-B760-4C31-AD92-3E5C2951F55F}">
      <dgm:prSet/>
      <dgm:spPr/>
      <dgm:t>
        <a:bodyPr/>
        <a:lstStyle/>
        <a:p>
          <a:endParaRPr lang="ru-RU"/>
        </a:p>
      </dgm:t>
    </dgm:pt>
    <dgm:pt modelId="{0B1D3E41-875F-4127-B25D-4F56DC48D2CE}">
      <dgm:prSet custT="1"/>
      <dgm:spPr/>
      <dgm:t>
        <a:bodyPr/>
        <a:lstStyle/>
        <a:p>
          <a:r>
            <a:rPr lang="ru-RU" sz="2000" dirty="0" smtClean="0"/>
            <a:t>ВУЗ</a:t>
          </a:r>
          <a:endParaRPr lang="ru-RU" sz="2000" dirty="0"/>
        </a:p>
      </dgm:t>
    </dgm:pt>
    <dgm:pt modelId="{59B8E189-F6E1-475B-B9D0-CF344C8E523E}" type="parTrans" cxnId="{BF8E019C-FA62-40D1-885D-86F0DF0318D4}">
      <dgm:prSet/>
      <dgm:spPr/>
      <dgm:t>
        <a:bodyPr/>
        <a:lstStyle/>
        <a:p>
          <a:endParaRPr lang="ru-RU"/>
        </a:p>
      </dgm:t>
    </dgm:pt>
    <dgm:pt modelId="{B5FF5518-CFF7-4FA5-AF22-7ED5A0F583E0}" type="sibTrans" cxnId="{BF8E019C-FA62-40D1-885D-86F0DF0318D4}">
      <dgm:prSet/>
      <dgm:spPr/>
      <dgm:t>
        <a:bodyPr/>
        <a:lstStyle/>
        <a:p>
          <a:endParaRPr lang="ru-RU"/>
        </a:p>
      </dgm:t>
    </dgm:pt>
    <dgm:pt modelId="{727DCE10-38DA-49B0-9347-F3FDED87F5AF}">
      <dgm:prSet custT="1"/>
      <dgm:spPr/>
      <dgm:t>
        <a:bodyPr/>
        <a:lstStyle/>
        <a:p>
          <a:r>
            <a:rPr lang="ru-RU" sz="1600" dirty="0" smtClean="0"/>
            <a:t>учебные сборы</a:t>
          </a:r>
          <a:endParaRPr lang="ru-RU" sz="1600" dirty="0"/>
        </a:p>
      </dgm:t>
    </dgm:pt>
    <dgm:pt modelId="{82B96C39-713B-4057-B00C-BAD650510144}" type="parTrans" cxnId="{ED051F69-0969-4E3E-A7F0-4D1A4E94BB0D}">
      <dgm:prSet/>
      <dgm:spPr/>
      <dgm:t>
        <a:bodyPr/>
        <a:lstStyle/>
        <a:p>
          <a:endParaRPr lang="ru-RU"/>
        </a:p>
      </dgm:t>
    </dgm:pt>
    <dgm:pt modelId="{8E7A28A0-77EE-4810-B529-087378EFF119}" type="sibTrans" cxnId="{ED051F69-0969-4E3E-A7F0-4D1A4E94BB0D}">
      <dgm:prSet/>
      <dgm:spPr/>
      <dgm:t>
        <a:bodyPr/>
        <a:lstStyle/>
        <a:p>
          <a:endParaRPr lang="ru-RU"/>
        </a:p>
      </dgm:t>
    </dgm:pt>
    <dgm:pt modelId="{F33EBC68-A5BD-488E-BDDD-6810E2417537}">
      <dgm:prSet custT="1"/>
      <dgm:spPr/>
      <dgm:t>
        <a:bodyPr/>
        <a:lstStyle/>
        <a:p>
          <a:r>
            <a:rPr lang="ru-RU" sz="1400" dirty="0" smtClean="0"/>
            <a:t>частные организации</a:t>
          </a:r>
          <a:endParaRPr lang="ru-RU" sz="1400" dirty="0"/>
        </a:p>
      </dgm:t>
    </dgm:pt>
    <dgm:pt modelId="{BFE11727-CD5E-4D50-A900-228093B52F80}" type="parTrans" cxnId="{94DBF0E4-804A-4E47-A81C-56605FB65557}">
      <dgm:prSet/>
      <dgm:spPr/>
      <dgm:t>
        <a:bodyPr/>
        <a:lstStyle/>
        <a:p>
          <a:endParaRPr lang="ru-RU"/>
        </a:p>
      </dgm:t>
    </dgm:pt>
    <dgm:pt modelId="{E8174232-BD14-4B13-914A-2685BF0E6147}" type="sibTrans" cxnId="{94DBF0E4-804A-4E47-A81C-56605FB65557}">
      <dgm:prSet/>
      <dgm:spPr/>
      <dgm:t>
        <a:bodyPr/>
        <a:lstStyle/>
        <a:p>
          <a:endParaRPr lang="ru-RU"/>
        </a:p>
      </dgm:t>
    </dgm:pt>
    <dgm:pt modelId="{F1523198-61DB-413B-B903-D8CCAC79E4AA}">
      <dgm:prSet/>
      <dgm:spPr/>
      <dgm:t>
        <a:bodyPr/>
        <a:lstStyle/>
        <a:p>
          <a:r>
            <a:rPr lang="ru-RU" dirty="0" smtClean="0"/>
            <a:t>конкурсы</a:t>
          </a:r>
          <a:endParaRPr lang="ru-RU" dirty="0"/>
        </a:p>
      </dgm:t>
    </dgm:pt>
    <dgm:pt modelId="{FADF10EC-0392-4E28-86C1-B612047875F4}" type="parTrans" cxnId="{4EF6D011-08E3-4DBE-B4F2-3EF0AC613B55}">
      <dgm:prSet/>
      <dgm:spPr/>
      <dgm:t>
        <a:bodyPr/>
        <a:lstStyle/>
        <a:p>
          <a:endParaRPr lang="ru-RU"/>
        </a:p>
      </dgm:t>
    </dgm:pt>
    <dgm:pt modelId="{E554EF80-D2FF-41B4-91E7-72F84E766C86}" type="sibTrans" cxnId="{4EF6D011-08E3-4DBE-B4F2-3EF0AC613B55}">
      <dgm:prSet/>
      <dgm:spPr/>
      <dgm:t>
        <a:bodyPr/>
        <a:lstStyle/>
        <a:p>
          <a:endParaRPr lang="ru-RU"/>
        </a:p>
      </dgm:t>
    </dgm:pt>
    <dgm:pt modelId="{07EC4F50-EEEF-4D24-8DD7-86E3C2B75B88}" type="pres">
      <dgm:prSet presAssocID="{B6128C50-E536-49DB-8200-42D4C3167AE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582049A-F1C2-4991-95F3-BC7BCEE51FE0}" type="pres">
      <dgm:prSet presAssocID="{B616EF58-4FA1-4991-AE22-BB4F32EA8AA3}" presName="root" presStyleCnt="0"/>
      <dgm:spPr/>
    </dgm:pt>
    <dgm:pt modelId="{D0FC544C-60B8-4045-B011-BEA336E7CB4E}" type="pres">
      <dgm:prSet presAssocID="{B616EF58-4FA1-4991-AE22-BB4F32EA8AA3}" presName="rootComposite" presStyleCnt="0"/>
      <dgm:spPr/>
    </dgm:pt>
    <dgm:pt modelId="{88B71487-A271-4A91-8A33-1AD3FF0D3B5C}" type="pres">
      <dgm:prSet presAssocID="{B616EF58-4FA1-4991-AE22-BB4F32EA8AA3}" presName="rootText" presStyleLbl="node1" presStyleIdx="0" presStyleCnt="2" custScaleX="307300" custScaleY="163356" custLinFactNeighborX="-85228" custLinFactNeighborY="8410"/>
      <dgm:spPr/>
      <dgm:t>
        <a:bodyPr/>
        <a:lstStyle/>
        <a:p>
          <a:endParaRPr lang="ru-RU"/>
        </a:p>
      </dgm:t>
    </dgm:pt>
    <dgm:pt modelId="{C80CA73E-EE87-4D8E-BCD8-1F1007B466C2}" type="pres">
      <dgm:prSet presAssocID="{B616EF58-4FA1-4991-AE22-BB4F32EA8AA3}" presName="rootConnector" presStyleLbl="node1" presStyleIdx="0" presStyleCnt="2"/>
      <dgm:spPr/>
      <dgm:t>
        <a:bodyPr/>
        <a:lstStyle/>
        <a:p>
          <a:endParaRPr lang="ru-RU"/>
        </a:p>
      </dgm:t>
    </dgm:pt>
    <dgm:pt modelId="{1DBA1776-337B-4DA8-B92C-2F8E68B28389}" type="pres">
      <dgm:prSet presAssocID="{B616EF58-4FA1-4991-AE22-BB4F32EA8AA3}" presName="childShape" presStyleCnt="0"/>
      <dgm:spPr/>
    </dgm:pt>
    <dgm:pt modelId="{5F1389F6-99B4-433A-AFC4-6495DEEE0C71}" type="pres">
      <dgm:prSet presAssocID="{2999E167-56CD-4BC6-A82D-8F77C96C1391}" presName="Name13" presStyleLbl="parChTrans1D2" presStyleIdx="0" presStyleCnt="10"/>
      <dgm:spPr/>
      <dgm:t>
        <a:bodyPr/>
        <a:lstStyle/>
        <a:p>
          <a:endParaRPr lang="ru-RU"/>
        </a:p>
      </dgm:t>
    </dgm:pt>
    <dgm:pt modelId="{81474EEF-15ED-4544-8C29-FF5B6B94DD6B}" type="pres">
      <dgm:prSet presAssocID="{375BE0E4-96EE-44C2-B93A-B08A5F6F7EC4}" presName="childText" presStyleLbl="bgAcc1" presStyleIdx="0" presStyleCnt="10" custScaleX="296796" custLinFactX="-26059" custLinFactNeighborX="-100000" custLinFactNeighborY="-53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998BE6-53EC-4A09-B19F-2BB52C455ABC}" type="pres">
      <dgm:prSet presAssocID="{E6866CCD-6010-4534-92C1-2269D19B8D28}" presName="Name13" presStyleLbl="parChTrans1D2" presStyleIdx="1" presStyleCnt="10"/>
      <dgm:spPr/>
      <dgm:t>
        <a:bodyPr/>
        <a:lstStyle/>
        <a:p>
          <a:endParaRPr lang="ru-RU"/>
        </a:p>
      </dgm:t>
    </dgm:pt>
    <dgm:pt modelId="{041D704F-AD3C-42CE-B3E0-19F59D95EE5C}" type="pres">
      <dgm:prSet presAssocID="{01FA89C0-9FF4-41CB-8A51-633FD9D50E86}" presName="childText" presStyleLbl="bgAcc1" presStyleIdx="1" presStyleCnt="10" custScaleX="293096" custLinFactX="-24209" custLinFactNeighborX="-100000" custLinFactNeighborY="-113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16A38F-C6A4-4BF1-9913-482788C26106}" type="pres">
      <dgm:prSet presAssocID="{AD2297D6-2DEA-4225-A7B0-0FF8B76F847C}" presName="Name13" presStyleLbl="parChTrans1D2" presStyleIdx="2" presStyleCnt="10"/>
      <dgm:spPr/>
      <dgm:t>
        <a:bodyPr/>
        <a:lstStyle/>
        <a:p>
          <a:endParaRPr lang="ru-RU"/>
        </a:p>
      </dgm:t>
    </dgm:pt>
    <dgm:pt modelId="{BA661FCC-3238-4BC7-9B90-05EB2553AD7D}" type="pres">
      <dgm:prSet presAssocID="{8C5D4F7F-645C-4DCB-B06A-712BF2A4A978}" presName="childText" presStyleLbl="bgAcc1" presStyleIdx="2" presStyleCnt="10" custScaleX="293096" custLinFactX="-22474" custLinFactNeighborX="-100000" custLinFactNeighborY="-15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D31B5B-AA0D-4AFF-B496-5D67F6A9FB68}" type="pres">
      <dgm:prSet presAssocID="{82B96C39-713B-4057-B00C-BAD650510144}" presName="Name13" presStyleLbl="parChTrans1D2" presStyleIdx="3" presStyleCnt="10"/>
      <dgm:spPr/>
      <dgm:t>
        <a:bodyPr/>
        <a:lstStyle/>
        <a:p>
          <a:endParaRPr lang="ru-RU"/>
        </a:p>
      </dgm:t>
    </dgm:pt>
    <dgm:pt modelId="{6DE313D4-6600-4A79-9691-C9AA3537ADBC}" type="pres">
      <dgm:prSet presAssocID="{727DCE10-38DA-49B0-9347-F3FDED87F5AF}" presName="childText" presStyleLbl="bgAcc1" presStyleIdx="3" presStyleCnt="10" custScaleX="296795" custLinFactX="-23756" custLinFactNeighborX="-100000" custLinFactNeighborY="-9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AA2A9D-6791-4480-BF35-4B15BCE36440}" type="pres">
      <dgm:prSet presAssocID="{FADF10EC-0392-4E28-86C1-B612047875F4}" presName="Name13" presStyleLbl="parChTrans1D2" presStyleIdx="4" presStyleCnt="10"/>
      <dgm:spPr/>
      <dgm:t>
        <a:bodyPr/>
        <a:lstStyle/>
        <a:p>
          <a:endParaRPr lang="ru-RU"/>
        </a:p>
      </dgm:t>
    </dgm:pt>
    <dgm:pt modelId="{EEB7B51F-9A1E-44E8-8F44-0E8D70EE52D0}" type="pres">
      <dgm:prSet presAssocID="{F1523198-61DB-413B-B903-D8CCAC79E4AA}" presName="childText" presStyleLbl="bgAcc1" presStyleIdx="4" presStyleCnt="10" custScaleX="290843" custLinFactX="-18650" custLinFactNeighborX="-100000" custLinFactNeighborY="-34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97AB5E-626C-40DD-9E92-7E18A3D86D9D}" type="pres">
      <dgm:prSet presAssocID="{6E89F5BD-D08F-47C8-BA8D-B3876FADDF03}" presName="root" presStyleCnt="0"/>
      <dgm:spPr/>
    </dgm:pt>
    <dgm:pt modelId="{F356E4E3-528B-46BC-813D-58B79F3E77C5}" type="pres">
      <dgm:prSet presAssocID="{6E89F5BD-D08F-47C8-BA8D-B3876FADDF03}" presName="rootComposite" presStyleCnt="0"/>
      <dgm:spPr/>
    </dgm:pt>
    <dgm:pt modelId="{8D8913E6-7101-4C69-B33F-E4E9BEBDB269}" type="pres">
      <dgm:prSet presAssocID="{6E89F5BD-D08F-47C8-BA8D-B3876FADDF03}" presName="rootText" presStyleLbl="node1" presStyleIdx="1" presStyleCnt="2" custScaleX="293352" custScaleY="179025" custLinFactNeighborX="93989" custLinFactNeighborY="6289"/>
      <dgm:spPr/>
      <dgm:t>
        <a:bodyPr/>
        <a:lstStyle/>
        <a:p>
          <a:endParaRPr lang="ru-RU"/>
        </a:p>
      </dgm:t>
    </dgm:pt>
    <dgm:pt modelId="{0148E2FB-7534-467B-9200-9BCFB263F112}" type="pres">
      <dgm:prSet presAssocID="{6E89F5BD-D08F-47C8-BA8D-B3876FADDF03}" presName="rootConnector" presStyleLbl="node1" presStyleIdx="1" presStyleCnt="2"/>
      <dgm:spPr/>
      <dgm:t>
        <a:bodyPr/>
        <a:lstStyle/>
        <a:p>
          <a:endParaRPr lang="ru-RU"/>
        </a:p>
      </dgm:t>
    </dgm:pt>
    <dgm:pt modelId="{9060F744-9378-4052-8DBF-2DB72EBF2E37}" type="pres">
      <dgm:prSet presAssocID="{6E89F5BD-D08F-47C8-BA8D-B3876FADDF03}" presName="childShape" presStyleCnt="0"/>
      <dgm:spPr/>
    </dgm:pt>
    <dgm:pt modelId="{DAAB2D7B-EC02-4CE3-8624-9A1A1168981C}" type="pres">
      <dgm:prSet presAssocID="{447F61F3-BB90-4D17-AEEF-5CD595753C15}" presName="Name13" presStyleLbl="parChTrans1D2" presStyleIdx="5" presStyleCnt="10"/>
      <dgm:spPr/>
      <dgm:t>
        <a:bodyPr/>
        <a:lstStyle/>
        <a:p>
          <a:endParaRPr lang="ru-RU"/>
        </a:p>
      </dgm:t>
    </dgm:pt>
    <dgm:pt modelId="{4BCE181B-2B2D-4314-91D4-7AA5910CBD68}" type="pres">
      <dgm:prSet presAssocID="{729B9C07-F11B-4DD6-A35B-9E4833409066}" presName="childText" presStyleLbl="bgAcc1" presStyleIdx="5" presStyleCnt="10" custScaleX="317951" custLinFactNeighborX="94741" custLinFactNeighborY="24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60A9BC-57F6-426C-9565-9094AF7F41BC}" type="pres">
      <dgm:prSet presAssocID="{A009A72B-2FBE-4087-907A-F0C02FF58D9F}" presName="Name13" presStyleLbl="parChTrans1D2" presStyleIdx="6" presStyleCnt="10"/>
      <dgm:spPr/>
      <dgm:t>
        <a:bodyPr/>
        <a:lstStyle/>
        <a:p>
          <a:endParaRPr lang="ru-RU"/>
        </a:p>
      </dgm:t>
    </dgm:pt>
    <dgm:pt modelId="{1EDF77E8-D3A9-432F-8E0A-AF2CED2FB41D}" type="pres">
      <dgm:prSet presAssocID="{DAC13E5D-A9B4-48E7-8A6E-AA3A1E2D5BC1}" presName="childText" presStyleLbl="bgAcc1" presStyleIdx="6" presStyleCnt="10" custScaleX="315954" custLinFactNeighborX="97980" custLinFactNeighborY="1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80D822-7B17-4514-B6A9-EC10A1E301C6}" type="pres">
      <dgm:prSet presAssocID="{780F2824-BBCA-4987-82D7-24F76FDA156A}" presName="Name13" presStyleLbl="parChTrans1D2" presStyleIdx="7" presStyleCnt="10"/>
      <dgm:spPr/>
      <dgm:t>
        <a:bodyPr/>
        <a:lstStyle/>
        <a:p>
          <a:endParaRPr lang="ru-RU"/>
        </a:p>
      </dgm:t>
    </dgm:pt>
    <dgm:pt modelId="{03FBE556-DFDA-4A33-8100-26576455E034}" type="pres">
      <dgm:prSet presAssocID="{549312BD-82BE-4238-AE1F-EFE8582A6C8B}" presName="childText" presStyleLbl="bgAcc1" presStyleIdx="7" presStyleCnt="10" custScaleX="314442" custLinFactNeighborX="98736" custLinFactNeighborY="-91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44E72C-3B5B-487A-AB07-5976074844D0}" type="pres">
      <dgm:prSet presAssocID="{59B8E189-F6E1-475B-B9D0-CF344C8E523E}" presName="Name13" presStyleLbl="parChTrans1D2" presStyleIdx="8" presStyleCnt="10"/>
      <dgm:spPr/>
      <dgm:t>
        <a:bodyPr/>
        <a:lstStyle/>
        <a:p>
          <a:endParaRPr lang="ru-RU"/>
        </a:p>
      </dgm:t>
    </dgm:pt>
    <dgm:pt modelId="{698D0971-184B-42A1-8625-218BE25EA7DC}" type="pres">
      <dgm:prSet presAssocID="{0B1D3E41-875F-4127-B25D-4F56DC48D2CE}" presName="childText" presStyleLbl="bgAcc1" presStyleIdx="8" presStyleCnt="10" custScaleX="307692" custLinFactX="2111" custLinFactNeighborX="100000" custLinFactNeighborY="-3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AEFB8D-B99C-49D5-8672-07A5C193EA44}" type="pres">
      <dgm:prSet presAssocID="{BFE11727-CD5E-4D50-A900-228093B52F80}" presName="Name13" presStyleLbl="parChTrans1D2" presStyleIdx="9" presStyleCnt="10"/>
      <dgm:spPr/>
      <dgm:t>
        <a:bodyPr/>
        <a:lstStyle/>
        <a:p>
          <a:endParaRPr lang="ru-RU"/>
        </a:p>
      </dgm:t>
    </dgm:pt>
    <dgm:pt modelId="{00DC72B8-2694-417B-8319-DD0BA713C28B}" type="pres">
      <dgm:prSet presAssocID="{F33EBC68-A5BD-488E-BDDD-6810E2417537}" presName="childText" presStyleLbl="bgAcc1" presStyleIdx="9" presStyleCnt="10" custScaleX="356179" custLinFactX="2538" custLinFactNeighborX="100000" custLinFactNeighborY="8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F1E9F1-B760-4C31-AD92-3E5C2951F55F}" srcId="{6E89F5BD-D08F-47C8-BA8D-B3876FADDF03}" destId="{549312BD-82BE-4238-AE1F-EFE8582A6C8B}" srcOrd="2" destOrd="0" parTransId="{780F2824-BBCA-4987-82D7-24F76FDA156A}" sibTransId="{C2F7EBF7-2344-4C64-B562-815B99B58FEC}"/>
    <dgm:cxn modelId="{FC497F99-332E-493A-9A3C-95F8EDC04F6C}" type="presOf" srcId="{B6128C50-E536-49DB-8200-42D4C3167AE7}" destId="{07EC4F50-EEEF-4D24-8DD7-86E3C2B75B88}" srcOrd="0" destOrd="0" presId="urn:microsoft.com/office/officeart/2005/8/layout/hierarchy3"/>
    <dgm:cxn modelId="{ED051F69-0969-4E3E-A7F0-4D1A4E94BB0D}" srcId="{B616EF58-4FA1-4991-AE22-BB4F32EA8AA3}" destId="{727DCE10-38DA-49B0-9347-F3FDED87F5AF}" srcOrd="3" destOrd="0" parTransId="{82B96C39-713B-4057-B00C-BAD650510144}" sibTransId="{8E7A28A0-77EE-4810-B529-087378EFF119}"/>
    <dgm:cxn modelId="{F7D3BB50-5942-4F1D-8C58-44A49F99D2EB}" type="presOf" srcId="{0B1D3E41-875F-4127-B25D-4F56DC48D2CE}" destId="{698D0971-184B-42A1-8625-218BE25EA7DC}" srcOrd="0" destOrd="0" presId="urn:microsoft.com/office/officeart/2005/8/layout/hierarchy3"/>
    <dgm:cxn modelId="{2D6A97AB-5650-47AD-BA43-9B9296552FC8}" type="presOf" srcId="{F33EBC68-A5BD-488E-BDDD-6810E2417537}" destId="{00DC72B8-2694-417B-8319-DD0BA713C28B}" srcOrd="0" destOrd="0" presId="urn:microsoft.com/office/officeart/2005/8/layout/hierarchy3"/>
    <dgm:cxn modelId="{467F3F68-59F6-4DD2-B533-A6E0CA27C88C}" srcId="{B616EF58-4FA1-4991-AE22-BB4F32EA8AA3}" destId="{01FA89C0-9FF4-41CB-8A51-633FD9D50E86}" srcOrd="1" destOrd="0" parTransId="{E6866CCD-6010-4534-92C1-2269D19B8D28}" sibTransId="{CFCED985-10A5-4CE9-8045-D72F2C8DC7F3}"/>
    <dgm:cxn modelId="{9FC8BBB8-50CD-4B5C-A432-712BF52110EB}" srcId="{6E89F5BD-D08F-47C8-BA8D-B3876FADDF03}" destId="{DAC13E5D-A9B4-48E7-8A6E-AA3A1E2D5BC1}" srcOrd="1" destOrd="0" parTransId="{A009A72B-2FBE-4087-907A-F0C02FF58D9F}" sibTransId="{9AD267D1-9215-4590-B6A1-DE4D5605B170}"/>
    <dgm:cxn modelId="{EBE7DB84-7896-4ED5-A78C-D6288DF6BB2D}" srcId="{B616EF58-4FA1-4991-AE22-BB4F32EA8AA3}" destId="{375BE0E4-96EE-44C2-B93A-B08A5F6F7EC4}" srcOrd="0" destOrd="0" parTransId="{2999E167-56CD-4BC6-A82D-8F77C96C1391}" sibTransId="{9A4E49EC-E936-4B2D-B195-F081DB7F3AAB}"/>
    <dgm:cxn modelId="{B87C5511-F53B-4557-9721-BC4DCB686AA2}" type="presOf" srcId="{F1523198-61DB-413B-B903-D8CCAC79E4AA}" destId="{EEB7B51F-9A1E-44E8-8F44-0E8D70EE52D0}" srcOrd="0" destOrd="0" presId="urn:microsoft.com/office/officeart/2005/8/layout/hierarchy3"/>
    <dgm:cxn modelId="{1DC6557E-1AEF-4600-A593-1FBF4655C61C}" srcId="{B6128C50-E536-49DB-8200-42D4C3167AE7}" destId="{B616EF58-4FA1-4991-AE22-BB4F32EA8AA3}" srcOrd="0" destOrd="0" parTransId="{129E5E91-F048-4CAB-8C71-A1BF11777BC3}" sibTransId="{CE6677C4-380B-4501-9B78-9755997ECA03}"/>
    <dgm:cxn modelId="{3CE59AEF-B085-40E4-9B13-C538E17F7278}" type="presOf" srcId="{B616EF58-4FA1-4991-AE22-BB4F32EA8AA3}" destId="{88B71487-A271-4A91-8A33-1AD3FF0D3B5C}" srcOrd="0" destOrd="0" presId="urn:microsoft.com/office/officeart/2005/8/layout/hierarchy3"/>
    <dgm:cxn modelId="{E72190D6-FE39-44C7-AC22-67AF8ECB038E}" type="presOf" srcId="{01FA89C0-9FF4-41CB-8A51-633FD9D50E86}" destId="{041D704F-AD3C-42CE-B3E0-19F59D95EE5C}" srcOrd="0" destOrd="0" presId="urn:microsoft.com/office/officeart/2005/8/layout/hierarchy3"/>
    <dgm:cxn modelId="{4EF6D011-08E3-4DBE-B4F2-3EF0AC613B55}" srcId="{B616EF58-4FA1-4991-AE22-BB4F32EA8AA3}" destId="{F1523198-61DB-413B-B903-D8CCAC79E4AA}" srcOrd="4" destOrd="0" parTransId="{FADF10EC-0392-4E28-86C1-B612047875F4}" sibTransId="{E554EF80-D2FF-41B4-91E7-72F84E766C86}"/>
    <dgm:cxn modelId="{E9BB6FCC-BE04-47BF-88BE-51C56A5171E2}" type="presOf" srcId="{BFE11727-CD5E-4D50-A900-228093B52F80}" destId="{37AEFB8D-B99C-49D5-8672-07A5C193EA44}" srcOrd="0" destOrd="0" presId="urn:microsoft.com/office/officeart/2005/8/layout/hierarchy3"/>
    <dgm:cxn modelId="{8D0713F3-3C2B-4C26-874D-474AC52B0EA4}" srcId="{B616EF58-4FA1-4991-AE22-BB4F32EA8AA3}" destId="{8C5D4F7F-645C-4DCB-B06A-712BF2A4A978}" srcOrd="2" destOrd="0" parTransId="{AD2297D6-2DEA-4225-A7B0-0FF8B76F847C}" sibTransId="{E7FFA3D9-9A41-46E2-B4BB-8B947CE0DECC}"/>
    <dgm:cxn modelId="{1A9EFF07-8241-49A3-AC47-296AEB1512FA}" type="presOf" srcId="{780F2824-BBCA-4987-82D7-24F76FDA156A}" destId="{9680D822-7B17-4514-B6A9-EC10A1E301C6}" srcOrd="0" destOrd="0" presId="urn:microsoft.com/office/officeart/2005/8/layout/hierarchy3"/>
    <dgm:cxn modelId="{48DE8EE8-3A1C-4D21-8C8A-94876D496FA8}" type="presOf" srcId="{AD2297D6-2DEA-4225-A7B0-0FF8B76F847C}" destId="{8516A38F-C6A4-4BF1-9913-482788C26106}" srcOrd="0" destOrd="0" presId="urn:microsoft.com/office/officeart/2005/8/layout/hierarchy3"/>
    <dgm:cxn modelId="{C732A65A-7ABB-45FF-A337-6865DA6F1F4E}" srcId="{6E89F5BD-D08F-47C8-BA8D-B3876FADDF03}" destId="{729B9C07-F11B-4DD6-A35B-9E4833409066}" srcOrd="0" destOrd="0" parTransId="{447F61F3-BB90-4D17-AEEF-5CD595753C15}" sibTransId="{CAAE4754-E47D-4228-A4C9-7FF25C072FD3}"/>
    <dgm:cxn modelId="{DEFA7B4D-DE0C-4ABE-BC88-AD152966F8B8}" type="presOf" srcId="{59B8E189-F6E1-475B-B9D0-CF344C8E523E}" destId="{F544E72C-3B5B-487A-AB07-5976074844D0}" srcOrd="0" destOrd="0" presId="urn:microsoft.com/office/officeart/2005/8/layout/hierarchy3"/>
    <dgm:cxn modelId="{2B7ED61F-2E2B-4BD5-AF16-5005DB4DFB8B}" type="presOf" srcId="{2999E167-56CD-4BC6-A82D-8F77C96C1391}" destId="{5F1389F6-99B4-433A-AFC4-6495DEEE0C71}" srcOrd="0" destOrd="0" presId="urn:microsoft.com/office/officeart/2005/8/layout/hierarchy3"/>
    <dgm:cxn modelId="{F6CC4AE2-FAD3-4B38-AFB8-0452171626F7}" srcId="{B6128C50-E536-49DB-8200-42D4C3167AE7}" destId="{6E89F5BD-D08F-47C8-BA8D-B3876FADDF03}" srcOrd="1" destOrd="0" parTransId="{5AC67131-B633-455E-85E3-A1123817C986}" sibTransId="{544E8CFD-2A1D-4B6F-81AE-035A18A5356C}"/>
    <dgm:cxn modelId="{B4851DAB-BFC1-4C24-94D6-4DFC89C10259}" type="presOf" srcId="{B616EF58-4FA1-4991-AE22-BB4F32EA8AA3}" destId="{C80CA73E-EE87-4D8E-BCD8-1F1007B466C2}" srcOrd="1" destOrd="0" presId="urn:microsoft.com/office/officeart/2005/8/layout/hierarchy3"/>
    <dgm:cxn modelId="{94DBF0E4-804A-4E47-A81C-56605FB65557}" srcId="{6E89F5BD-D08F-47C8-BA8D-B3876FADDF03}" destId="{F33EBC68-A5BD-488E-BDDD-6810E2417537}" srcOrd="4" destOrd="0" parTransId="{BFE11727-CD5E-4D50-A900-228093B52F80}" sibTransId="{E8174232-BD14-4B13-914A-2685BF0E6147}"/>
    <dgm:cxn modelId="{10D83A64-F331-49F5-8197-247FE7636C34}" type="presOf" srcId="{729B9C07-F11B-4DD6-A35B-9E4833409066}" destId="{4BCE181B-2B2D-4314-91D4-7AA5910CBD68}" srcOrd="0" destOrd="0" presId="urn:microsoft.com/office/officeart/2005/8/layout/hierarchy3"/>
    <dgm:cxn modelId="{C1C542C5-6AAE-4633-ADE8-00A1E15831FB}" type="presOf" srcId="{FADF10EC-0392-4E28-86C1-B612047875F4}" destId="{D1AA2A9D-6791-4480-BF35-4B15BCE36440}" srcOrd="0" destOrd="0" presId="urn:microsoft.com/office/officeart/2005/8/layout/hierarchy3"/>
    <dgm:cxn modelId="{75923BA2-BC31-4833-8348-94DC70CD66BE}" type="presOf" srcId="{727DCE10-38DA-49B0-9347-F3FDED87F5AF}" destId="{6DE313D4-6600-4A79-9691-C9AA3537ADBC}" srcOrd="0" destOrd="0" presId="urn:microsoft.com/office/officeart/2005/8/layout/hierarchy3"/>
    <dgm:cxn modelId="{0765F186-5ABB-48A4-B474-905C1CB5B4DB}" type="presOf" srcId="{82B96C39-713B-4057-B00C-BAD650510144}" destId="{62D31B5B-AA0D-4AFF-B496-5D67F6A9FB68}" srcOrd="0" destOrd="0" presId="urn:microsoft.com/office/officeart/2005/8/layout/hierarchy3"/>
    <dgm:cxn modelId="{21CB75F4-1539-4CDA-B6AE-1F1AC9D22450}" type="presOf" srcId="{DAC13E5D-A9B4-48E7-8A6E-AA3A1E2D5BC1}" destId="{1EDF77E8-D3A9-432F-8E0A-AF2CED2FB41D}" srcOrd="0" destOrd="0" presId="urn:microsoft.com/office/officeart/2005/8/layout/hierarchy3"/>
    <dgm:cxn modelId="{BF8E019C-FA62-40D1-885D-86F0DF0318D4}" srcId="{6E89F5BD-D08F-47C8-BA8D-B3876FADDF03}" destId="{0B1D3E41-875F-4127-B25D-4F56DC48D2CE}" srcOrd="3" destOrd="0" parTransId="{59B8E189-F6E1-475B-B9D0-CF344C8E523E}" sibTransId="{B5FF5518-CFF7-4FA5-AF22-7ED5A0F583E0}"/>
    <dgm:cxn modelId="{59DECA66-47CB-4897-853B-376976B2EE06}" type="presOf" srcId="{6E89F5BD-D08F-47C8-BA8D-B3876FADDF03}" destId="{8D8913E6-7101-4C69-B33F-E4E9BEBDB269}" srcOrd="0" destOrd="0" presId="urn:microsoft.com/office/officeart/2005/8/layout/hierarchy3"/>
    <dgm:cxn modelId="{6E58C08F-05F3-4C23-8E1D-A0F305145A4E}" type="presOf" srcId="{E6866CCD-6010-4534-92C1-2269D19B8D28}" destId="{E5998BE6-53EC-4A09-B19F-2BB52C455ABC}" srcOrd="0" destOrd="0" presId="urn:microsoft.com/office/officeart/2005/8/layout/hierarchy3"/>
    <dgm:cxn modelId="{9D7E29B2-200B-49A2-828B-DAECCEC93C0A}" type="presOf" srcId="{8C5D4F7F-645C-4DCB-B06A-712BF2A4A978}" destId="{BA661FCC-3238-4BC7-9B90-05EB2553AD7D}" srcOrd="0" destOrd="0" presId="urn:microsoft.com/office/officeart/2005/8/layout/hierarchy3"/>
    <dgm:cxn modelId="{D86F3340-A8B0-4E83-9A31-4281B521D20D}" type="presOf" srcId="{A009A72B-2FBE-4087-907A-F0C02FF58D9F}" destId="{6760A9BC-57F6-426C-9565-9094AF7F41BC}" srcOrd="0" destOrd="0" presId="urn:microsoft.com/office/officeart/2005/8/layout/hierarchy3"/>
    <dgm:cxn modelId="{5FC12E5D-9A67-425E-8C30-7E545371196E}" type="presOf" srcId="{6E89F5BD-D08F-47C8-BA8D-B3876FADDF03}" destId="{0148E2FB-7534-467B-9200-9BCFB263F112}" srcOrd="1" destOrd="0" presId="urn:microsoft.com/office/officeart/2005/8/layout/hierarchy3"/>
    <dgm:cxn modelId="{C8A20ABD-AC9F-40C1-BEA3-EE445A0665F4}" type="presOf" srcId="{447F61F3-BB90-4D17-AEEF-5CD595753C15}" destId="{DAAB2D7B-EC02-4CE3-8624-9A1A1168981C}" srcOrd="0" destOrd="0" presId="urn:microsoft.com/office/officeart/2005/8/layout/hierarchy3"/>
    <dgm:cxn modelId="{D4E64A58-E2CC-47CA-8219-8F3B5961CE42}" type="presOf" srcId="{375BE0E4-96EE-44C2-B93A-B08A5F6F7EC4}" destId="{81474EEF-15ED-4544-8C29-FF5B6B94DD6B}" srcOrd="0" destOrd="0" presId="urn:microsoft.com/office/officeart/2005/8/layout/hierarchy3"/>
    <dgm:cxn modelId="{F153EEF5-26B1-4371-A70A-8F4DAC984837}" type="presOf" srcId="{549312BD-82BE-4238-AE1F-EFE8582A6C8B}" destId="{03FBE556-DFDA-4A33-8100-26576455E034}" srcOrd="0" destOrd="0" presId="urn:microsoft.com/office/officeart/2005/8/layout/hierarchy3"/>
    <dgm:cxn modelId="{518F4080-BE9A-48A2-B3A6-16B13F79D9F4}" type="presParOf" srcId="{07EC4F50-EEEF-4D24-8DD7-86E3C2B75B88}" destId="{A582049A-F1C2-4991-95F3-BC7BCEE51FE0}" srcOrd="0" destOrd="0" presId="urn:microsoft.com/office/officeart/2005/8/layout/hierarchy3"/>
    <dgm:cxn modelId="{36EBC3E2-0CAC-435F-9617-C02F8813427D}" type="presParOf" srcId="{A582049A-F1C2-4991-95F3-BC7BCEE51FE0}" destId="{D0FC544C-60B8-4045-B011-BEA336E7CB4E}" srcOrd="0" destOrd="0" presId="urn:microsoft.com/office/officeart/2005/8/layout/hierarchy3"/>
    <dgm:cxn modelId="{9C1FA639-EAD8-4571-93EA-586B752ACA77}" type="presParOf" srcId="{D0FC544C-60B8-4045-B011-BEA336E7CB4E}" destId="{88B71487-A271-4A91-8A33-1AD3FF0D3B5C}" srcOrd="0" destOrd="0" presId="urn:microsoft.com/office/officeart/2005/8/layout/hierarchy3"/>
    <dgm:cxn modelId="{5C40E628-2440-42A0-94D8-20B65A3DC92F}" type="presParOf" srcId="{D0FC544C-60B8-4045-B011-BEA336E7CB4E}" destId="{C80CA73E-EE87-4D8E-BCD8-1F1007B466C2}" srcOrd="1" destOrd="0" presId="urn:microsoft.com/office/officeart/2005/8/layout/hierarchy3"/>
    <dgm:cxn modelId="{5355C0D0-C159-45EF-9A48-42E252C93820}" type="presParOf" srcId="{A582049A-F1C2-4991-95F3-BC7BCEE51FE0}" destId="{1DBA1776-337B-4DA8-B92C-2F8E68B28389}" srcOrd="1" destOrd="0" presId="urn:microsoft.com/office/officeart/2005/8/layout/hierarchy3"/>
    <dgm:cxn modelId="{A313A35E-C7DD-4A64-9E3C-0D8045EC4934}" type="presParOf" srcId="{1DBA1776-337B-4DA8-B92C-2F8E68B28389}" destId="{5F1389F6-99B4-433A-AFC4-6495DEEE0C71}" srcOrd="0" destOrd="0" presId="urn:microsoft.com/office/officeart/2005/8/layout/hierarchy3"/>
    <dgm:cxn modelId="{A6B0AE69-E3CC-45E1-8AB1-97DA9A0D42DE}" type="presParOf" srcId="{1DBA1776-337B-4DA8-B92C-2F8E68B28389}" destId="{81474EEF-15ED-4544-8C29-FF5B6B94DD6B}" srcOrd="1" destOrd="0" presId="urn:microsoft.com/office/officeart/2005/8/layout/hierarchy3"/>
    <dgm:cxn modelId="{3EBC420E-9888-4BDB-A478-F93CE9E7F2B3}" type="presParOf" srcId="{1DBA1776-337B-4DA8-B92C-2F8E68B28389}" destId="{E5998BE6-53EC-4A09-B19F-2BB52C455ABC}" srcOrd="2" destOrd="0" presId="urn:microsoft.com/office/officeart/2005/8/layout/hierarchy3"/>
    <dgm:cxn modelId="{3164A365-CA3B-4348-81C6-B874EB4D2EBE}" type="presParOf" srcId="{1DBA1776-337B-4DA8-B92C-2F8E68B28389}" destId="{041D704F-AD3C-42CE-B3E0-19F59D95EE5C}" srcOrd="3" destOrd="0" presId="urn:microsoft.com/office/officeart/2005/8/layout/hierarchy3"/>
    <dgm:cxn modelId="{B550EDFF-F9C6-4367-96E9-B436ED43C5BD}" type="presParOf" srcId="{1DBA1776-337B-4DA8-B92C-2F8E68B28389}" destId="{8516A38F-C6A4-4BF1-9913-482788C26106}" srcOrd="4" destOrd="0" presId="urn:microsoft.com/office/officeart/2005/8/layout/hierarchy3"/>
    <dgm:cxn modelId="{18AB3F0B-C58B-4A28-9D0F-7BA010770048}" type="presParOf" srcId="{1DBA1776-337B-4DA8-B92C-2F8E68B28389}" destId="{BA661FCC-3238-4BC7-9B90-05EB2553AD7D}" srcOrd="5" destOrd="0" presId="urn:microsoft.com/office/officeart/2005/8/layout/hierarchy3"/>
    <dgm:cxn modelId="{E6E42551-B6EF-4E5E-BDB1-6270658485F6}" type="presParOf" srcId="{1DBA1776-337B-4DA8-B92C-2F8E68B28389}" destId="{62D31B5B-AA0D-4AFF-B496-5D67F6A9FB68}" srcOrd="6" destOrd="0" presId="urn:microsoft.com/office/officeart/2005/8/layout/hierarchy3"/>
    <dgm:cxn modelId="{3F2D7A04-CFEB-4D84-B3E9-1C0ABAA116E3}" type="presParOf" srcId="{1DBA1776-337B-4DA8-B92C-2F8E68B28389}" destId="{6DE313D4-6600-4A79-9691-C9AA3537ADBC}" srcOrd="7" destOrd="0" presId="urn:microsoft.com/office/officeart/2005/8/layout/hierarchy3"/>
    <dgm:cxn modelId="{5C6F2990-7F94-40EC-B1FE-915DCB656650}" type="presParOf" srcId="{1DBA1776-337B-4DA8-B92C-2F8E68B28389}" destId="{D1AA2A9D-6791-4480-BF35-4B15BCE36440}" srcOrd="8" destOrd="0" presId="urn:microsoft.com/office/officeart/2005/8/layout/hierarchy3"/>
    <dgm:cxn modelId="{D693CBC7-9EC5-4069-B07C-6925D5436775}" type="presParOf" srcId="{1DBA1776-337B-4DA8-B92C-2F8E68B28389}" destId="{EEB7B51F-9A1E-44E8-8F44-0E8D70EE52D0}" srcOrd="9" destOrd="0" presId="urn:microsoft.com/office/officeart/2005/8/layout/hierarchy3"/>
    <dgm:cxn modelId="{41B5D137-21BE-491C-A4EC-756644EC5032}" type="presParOf" srcId="{07EC4F50-EEEF-4D24-8DD7-86E3C2B75B88}" destId="{B197AB5E-626C-40DD-9E92-7E18A3D86D9D}" srcOrd="1" destOrd="0" presId="urn:microsoft.com/office/officeart/2005/8/layout/hierarchy3"/>
    <dgm:cxn modelId="{A769DEAB-FAB2-47F6-B56B-0B9D769B3393}" type="presParOf" srcId="{B197AB5E-626C-40DD-9E92-7E18A3D86D9D}" destId="{F356E4E3-528B-46BC-813D-58B79F3E77C5}" srcOrd="0" destOrd="0" presId="urn:microsoft.com/office/officeart/2005/8/layout/hierarchy3"/>
    <dgm:cxn modelId="{EC4A372A-A1D8-4404-9A72-542BA77A7F72}" type="presParOf" srcId="{F356E4E3-528B-46BC-813D-58B79F3E77C5}" destId="{8D8913E6-7101-4C69-B33F-E4E9BEBDB269}" srcOrd="0" destOrd="0" presId="urn:microsoft.com/office/officeart/2005/8/layout/hierarchy3"/>
    <dgm:cxn modelId="{1637E51D-C970-422E-834A-24A6D8A7823F}" type="presParOf" srcId="{F356E4E3-528B-46BC-813D-58B79F3E77C5}" destId="{0148E2FB-7534-467B-9200-9BCFB263F112}" srcOrd="1" destOrd="0" presId="urn:microsoft.com/office/officeart/2005/8/layout/hierarchy3"/>
    <dgm:cxn modelId="{23C3C39E-411C-41B9-A0EB-F63648C9EFE2}" type="presParOf" srcId="{B197AB5E-626C-40DD-9E92-7E18A3D86D9D}" destId="{9060F744-9378-4052-8DBF-2DB72EBF2E37}" srcOrd="1" destOrd="0" presId="urn:microsoft.com/office/officeart/2005/8/layout/hierarchy3"/>
    <dgm:cxn modelId="{7F12884F-697C-4639-BFAC-6CA6D8666C8F}" type="presParOf" srcId="{9060F744-9378-4052-8DBF-2DB72EBF2E37}" destId="{DAAB2D7B-EC02-4CE3-8624-9A1A1168981C}" srcOrd="0" destOrd="0" presId="urn:microsoft.com/office/officeart/2005/8/layout/hierarchy3"/>
    <dgm:cxn modelId="{61C5F941-DC5C-4666-A13C-C646E465BA1E}" type="presParOf" srcId="{9060F744-9378-4052-8DBF-2DB72EBF2E37}" destId="{4BCE181B-2B2D-4314-91D4-7AA5910CBD68}" srcOrd="1" destOrd="0" presId="urn:microsoft.com/office/officeart/2005/8/layout/hierarchy3"/>
    <dgm:cxn modelId="{60534881-C973-42D6-8A3E-49B12DC4C8DE}" type="presParOf" srcId="{9060F744-9378-4052-8DBF-2DB72EBF2E37}" destId="{6760A9BC-57F6-426C-9565-9094AF7F41BC}" srcOrd="2" destOrd="0" presId="urn:microsoft.com/office/officeart/2005/8/layout/hierarchy3"/>
    <dgm:cxn modelId="{BD1F21C6-0005-444A-8D85-75B492CBC6E9}" type="presParOf" srcId="{9060F744-9378-4052-8DBF-2DB72EBF2E37}" destId="{1EDF77E8-D3A9-432F-8E0A-AF2CED2FB41D}" srcOrd="3" destOrd="0" presId="urn:microsoft.com/office/officeart/2005/8/layout/hierarchy3"/>
    <dgm:cxn modelId="{B3D65058-A668-44C8-812E-C4732E8092C3}" type="presParOf" srcId="{9060F744-9378-4052-8DBF-2DB72EBF2E37}" destId="{9680D822-7B17-4514-B6A9-EC10A1E301C6}" srcOrd="4" destOrd="0" presId="urn:microsoft.com/office/officeart/2005/8/layout/hierarchy3"/>
    <dgm:cxn modelId="{2F18149E-B067-4210-BF28-FBDDA7624D59}" type="presParOf" srcId="{9060F744-9378-4052-8DBF-2DB72EBF2E37}" destId="{03FBE556-DFDA-4A33-8100-26576455E034}" srcOrd="5" destOrd="0" presId="urn:microsoft.com/office/officeart/2005/8/layout/hierarchy3"/>
    <dgm:cxn modelId="{A7D33865-6518-47C9-9CD9-2684B9AC991E}" type="presParOf" srcId="{9060F744-9378-4052-8DBF-2DB72EBF2E37}" destId="{F544E72C-3B5B-487A-AB07-5976074844D0}" srcOrd="6" destOrd="0" presId="urn:microsoft.com/office/officeart/2005/8/layout/hierarchy3"/>
    <dgm:cxn modelId="{189C4708-61D0-48A6-95DB-805683C5F5AF}" type="presParOf" srcId="{9060F744-9378-4052-8DBF-2DB72EBF2E37}" destId="{698D0971-184B-42A1-8625-218BE25EA7DC}" srcOrd="7" destOrd="0" presId="urn:microsoft.com/office/officeart/2005/8/layout/hierarchy3"/>
    <dgm:cxn modelId="{257E175D-5810-43C6-B9EA-8DA798B9AD00}" type="presParOf" srcId="{9060F744-9378-4052-8DBF-2DB72EBF2E37}" destId="{37AEFB8D-B99C-49D5-8672-07A5C193EA44}" srcOrd="8" destOrd="0" presId="urn:microsoft.com/office/officeart/2005/8/layout/hierarchy3"/>
    <dgm:cxn modelId="{4811686C-A7CD-446C-8A32-C50D42754D6D}" type="presParOf" srcId="{9060F744-9378-4052-8DBF-2DB72EBF2E37}" destId="{00DC72B8-2694-417B-8319-DD0BA713C28B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B71487-A271-4A91-8A33-1AD3FF0D3B5C}">
      <dsp:nvSpPr>
        <dsp:cNvPr id="0" name=""/>
        <dsp:cNvSpPr/>
      </dsp:nvSpPr>
      <dsp:spPr>
        <a:xfrm>
          <a:off x="201435" y="26099"/>
          <a:ext cx="1850641" cy="4918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Выявление и сопровождение</a:t>
          </a:r>
          <a:endParaRPr lang="ru-RU" sz="1800" kern="1200" dirty="0"/>
        </a:p>
      </dsp:txBody>
      <dsp:txXfrm>
        <a:off x="215842" y="40506"/>
        <a:ext cx="1821827" cy="463072"/>
      </dsp:txXfrm>
    </dsp:sp>
    <dsp:sp modelId="{5F1389F6-99B4-433A-AFC4-6495DEEE0C71}">
      <dsp:nvSpPr>
        <dsp:cNvPr id="0" name=""/>
        <dsp:cNvSpPr/>
      </dsp:nvSpPr>
      <dsp:spPr>
        <a:xfrm>
          <a:off x="340779" y="517985"/>
          <a:ext cx="91440" cy="1843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4335"/>
              </a:lnTo>
              <a:lnTo>
                <a:pt x="136721" y="18433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474EEF-15ED-4544-8C29-FF5B6B94DD6B}">
      <dsp:nvSpPr>
        <dsp:cNvPr id="0" name=""/>
        <dsp:cNvSpPr/>
      </dsp:nvSpPr>
      <dsp:spPr>
        <a:xfrm>
          <a:off x="477500" y="551764"/>
          <a:ext cx="1429906" cy="3011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олимпиады</a:t>
          </a:r>
          <a:endParaRPr lang="ru-RU" sz="1800" kern="1200" dirty="0"/>
        </a:p>
      </dsp:txBody>
      <dsp:txXfrm>
        <a:off x="486319" y="560583"/>
        <a:ext cx="1412268" cy="283475"/>
      </dsp:txXfrm>
    </dsp:sp>
    <dsp:sp modelId="{E5998BE6-53EC-4A09-B19F-2BB52C455ABC}">
      <dsp:nvSpPr>
        <dsp:cNvPr id="0" name=""/>
        <dsp:cNvSpPr/>
      </dsp:nvSpPr>
      <dsp:spPr>
        <a:xfrm>
          <a:off x="386499" y="517985"/>
          <a:ext cx="99914" cy="5427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2747"/>
              </a:lnTo>
              <a:lnTo>
                <a:pt x="99914" y="54274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1D704F-AD3C-42CE-B3E0-19F59D95EE5C}">
      <dsp:nvSpPr>
        <dsp:cNvPr id="0" name=""/>
        <dsp:cNvSpPr/>
      </dsp:nvSpPr>
      <dsp:spPr>
        <a:xfrm>
          <a:off x="486413" y="910176"/>
          <a:ext cx="1412081" cy="3011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103764"/>
              <a:satOff val="4423"/>
              <a:lumOff val="9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НПК</a:t>
          </a:r>
          <a:endParaRPr lang="ru-RU" sz="2000" kern="1200" dirty="0"/>
        </a:p>
      </dsp:txBody>
      <dsp:txXfrm>
        <a:off x="495232" y="918995"/>
        <a:ext cx="1394443" cy="283475"/>
      </dsp:txXfrm>
    </dsp:sp>
    <dsp:sp modelId="{8516A38F-C6A4-4BF1-9913-482788C26106}">
      <dsp:nvSpPr>
        <dsp:cNvPr id="0" name=""/>
        <dsp:cNvSpPr/>
      </dsp:nvSpPr>
      <dsp:spPr>
        <a:xfrm>
          <a:off x="386499" y="517985"/>
          <a:ext cx="108273" cy="9071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7124"/>
              </a:lnTo>
              <a:lnTo>
                <a:pt x="108273" y="90712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661FCC-3238-4BC7-9B90-05EB2553AD7D}">
      <dsp:nvSpPr>
        <dsp:cNvPr id="0" name=""/>
        <dsp:cNvSpPr/>
      </dsp:nvSpPr>
      <dsp:spPr>
        <a:xfrm>
          <a:off x="494772" y="1274553"/>
          <a:ext cx="1412081" cy="3011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207528"/>
              <a:satOff val="8847"/>
              <a:lumOff val="19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интенсивные школы</a:t>
          </a:r>
          <a:endParaRPr lang="ru-RU" sz="1200" kern="1200" dirty="0"/>
        </a:p>
      </dsp:txBody>
      <dsp:txXfrm>
        <a:off x="503591" y="1283372"/>
        <a:ext cx="1394443" cy="283475"/>
      </dsp:txXfrm>
    </dsp:sp>
    <dsp:sp modelId="{62D31B5B-AA0D-4AFF-B496-5D67F6A9FB68}">
      <dsp:nvSpPr>
        <dsp:cNvPr id="0" name=""/>
        <dsp:cNvSpPr/>
      </dsp:nvSpPr>
      <dsp:spPr>
        <a:xfrm>
          <a:off x="386499" y="517985"/>
          <a:ext cx="102096" cy="1301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1374"/>
              </a:lnTo>
              <a:lnTo>
                <a:pt x="102096" y="130137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E313D4-6600-4A79-9691-C9AA3537ADBC}">
      <dsp:nvSpPr>
        <dsp:cNvPr id="0" name=""/>
        <dsp:cNvSpPr/>
      </dsp:nvSpPr>
      <dsp:spPr>
        <a:xfrm>
          <a:off x="488595" y="1668803"/>
          <a:ext cx="1429902" cy="3011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учебные сборы</a:t>
          </a:r>
          <a:endParaRPr lang="ru-RU" sz="1600" kern="1200" dirty="0"/>
        </a:p>
      </dsp:txBody>
      <dsp:txXfrm>
        <a:off x="497414" y="1677622"/>
        <a:ext cx="1412264" cy="283475"/>
      </dsp:txXfrm>
    </dsp:sp>
    <dsp:sp modelId="{D1AA2A9D-6791-4480-BF35-4B15BCE36440}">
      <dsp:nvSpPr>
        <dsp:cNvPr id="0" name=""/>
        <dsp:cNvSpPr/>
      </dsp:nvSpPr>
      <dsp:spPr>
        <a:xfrm>
          <a:off x="386499" y="517985"/>
          <a:ext cx="126696" cy="1695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5622"/>
              </a:lnTo>
              <a:lnTo>
                <a:pt x="126696" y="169562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7B51F-9A1E-44E8-8F44-0E8D70EE52D0}">
      <dsp:nvSpPr>
        <dsp:cNvPr id="0" name=""/>
        <dsp:cNvSpPr/>
      </dsp:nvSpPr>
      <dsp:spPr>
        <a:xfrm>
          <a:off x="513195" y="2063051"/>
          <a:ext cx="1401226" cy="3011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415056"/>
              <a:satOff val="17694"/>
              <a:lumOff val="38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конкурсы</a:t>
          </a:r>
          <a:endParaRPr lang="ru-RU" sz="1700" kern="1200" dirty="0"/>
        </a:p>
      </dsp:txBody>
      <dsp:txXfrm>
        <a:off x="522014" y="2071870"/>
        <a:ext cx="1383588" cy="283475"/>
      </dsp:txXfrm>
    </dsp:sp>
    <dsp:sp modelId="{8D8913E6-7101-4C69-B33F-E4E9BEBDB269}">
      <dsp:nvSpPr>
        <dsp:cNvPr id="0" name=""/>
        <dsp:cNvSpPr/>
      </dsp:nvSpPr>
      <dsp:spPr>
        <a:xfrm>
          <a:off x="3281925" y="19712"/>
          <a:ext cx="1766642" cy="539067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Взаимодействие </a:t>
          </a:r>
          <a:endParaRPr lang="ru-RU" sz="1800" kern="1200" dirty="0"/>
        </a:p>
      </dsp:txBody>
      <dsp:txXfrm>
        <a:off x="3297714" y="35501"/>
        <a:ext cx="1735064" cy="507489"/>
      </dsp:txXfrm>
    </dsp:sp>
    <dsp:sp modelId="{DAAB2D7B-EC02-4CE3-8624-9A1A1168981C}">
      <dsp:nvSpPr>
        <dsp:cNvPr id="0" name=""/>
        <dsp:cNvSpPr/>
      </dsp:nvSpPr>
      <dsp:spPr>
        <a:xfrm>
          <a:off x="3412869" y="558780"/>
          <a:ext cx="91440" cy="2143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4326"/>
              </a:lnTo>
              <a:lnTo>
                <a:pt x="112801" y="2143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CE181B-2B2D-4314-91D4-7AA5910CBD68}">
      <dsp:nvSpPr>
        <dsp:cNvPr id="0" name=""/>
        <dsp:cNvSpPr/>
      </dsp:nvSpPr>
      <dsp:spPr>
        <a:xfrm>
          <a:off x="3525671" y="622550"/>
          <a:ext cx="1531827" cy="3011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5518820"/>
              <a:satOff val="22117"/>
              <a:lumOff val="47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УДО</a:t>
          </a:r>
          <a:endParaRPr lang="ru-RU" sz="2000" kern="1200" dirty="0"/>
        </a:p>
      </dsp:txBody>
      <dsp:txXfrm>
        <a:off x="3534490" y="631369"/>
        <a:ext cx="1514189" cy="283475"/>
      </dsp:txXfrm>
    </dsp:sp>
    <dsp:sp modelId="{6760A9BC-57F6-426C-9565-9094AF7F41BC}">
      <dsp:nvSpPr>
        <dsp:cNvPr id="0" name=""/>
        <dsp:cNvSpPr/>
      </dsp:nvSpPr>
      <dsp:spPr>
        <a:xfrm>
          <a:off x="3412869" y="558780"/>
          <a:ext cx="91440" cy="5864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86417"/>
              </a:lnTo>
              <a:lnTo>
                <a:pt x="128406" y="58641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DF77E8-D3A9-432F-8E0A-AF2CED2FB41D}">
      <dsp:nvSpPr>
        <dsp:cNvPr id="0" name=""/>
        <dsp:cNvSpPr/>
      </dsp:nvSpPr>
      <dsp:spPr>
        <a:xfrm>
          <a:off x="3541276" y="994641"/>
          <a:ext cx="1522206" cy="3011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СПО</a:t>
          </a:r>
          <a:endParaRPr lang="ru-RU" sz="2000" kern="1200" dirty="0"/>
        </a:p>
      </dsp:txBody>
      <dsp:txXfrm>
        <a:off x="3550095" y="1003460"/>
        <a:ext cx="1504568" cy="283475"/>
      </dsp:txXfrm>
    </dsp:sp>
    <dsp:sp modelId="{9680D822-7B17-4514-B6A9-EC10A1E301C6}">
      <dsp:nvSpPr>
        <dsp:cNvPr id="0" name=""/>
        <dsp:cNvSpPr/>
      </dsp:nvSpPr>
      <dsp:spPr>
        <a:xfrm>
          <a:off x="3412869" y="558780"/>
          <a:ext cx="91440" cy="9320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32038"/>
              </a:lnTo>
              <a:lnTo>
                <a:pt x="132049" y="93203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FBE556-DFDA-4A33-8100-26576455E034}">
      <dsp:nvSpPr>
        <dsp:cNvPr id="0" name=""/>
        <dsp:cNvSpPr/>
      </dsp:nvSpPr>
      <dsp:spPr>
        <a:xfrm>
          <a:off x="3544918" y="1340262"/>
          <a:ext cx="1514922" cy="3011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726349"/>
              <a:satOff val="30964"/>
              <a:lumOff val="67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МРЦ</a:t>
          </a:r>
          <a:endParaRPr lang="ru-RU" sz="2000" kern="1200" dirty="0"/>
        </a:p>
      </dsp:txBody>
      <dsp:txXfrm>
        <a:off x="3553737" y="1349081"/>
        <a:ext cx="1497284" cy="283475"/>
      </dsp:txXfrm>
    </dsp:sp>
    <dsp:sp modelId="{F544E72C-3B5B-487A-AB07-5976074844D0}">
      <dsp:nvSpPr>
        <dsp:cNvPr id="0" name=""/>
        <dsp:cNvSpPr/>
      </dsp:nvSpPr>
      <dsp:spPr>
        <a:xfrm>
          <a:off x="3458589" y="558780"/>
          <a:ext cx="102589" cy="13262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6289"/>
              </a:lnTo>
              <a:lnTo>
                <a:pt x="102589" y="132628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8D0971-184B-42A1-8625-218BE25EA7DC}">
      <dsp:nvSpPr>
        <dsp:cNvPr id="0" name=""/>
        <dsp:cNvSpPr/>
      </dsp:nvSpPr>
      <dsp:spPr>
        <a:xfrm>
          <a:off x="3561178" y="1734512"/>
          <a:ext cx="1482401" cy="3011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8830112"/>
              <a:satOff val="35388"/>
              <a:lumOff val="76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ВУЗ</a:t>
          </a:r>
          <a:endParaRPr lang="ru-RU" sz="2000" kern="1200" dirty="0"/>
        </a:p>
      </dsp:txBody>
      <dsp:txXfrm>
        <a:off x="3569997" y="1743331"/>
        <a:ext cx="1464763" cy="283475"/>
      </dsp:txXfrm>
    </dsp:sp>
    <dsp:sp modelId="{37AEFB8D-B99C-49D5-8672-07A5C193EA44}">
      <dsp:nvSpPr>
        <dsp:cNvPr id="0" name=""/>
        <dsp:cNvSpPr/>
      </dsp:nvSpPr>
      <dsp:spPr>
        <a:xfrm>
          <a:off x="3458589" y="558780"/>
          <a:ext cx="104646" cy="1713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3239"/>
              </a:lnTo>
              <a:lnTo>
                <a:pt x="104646" y="171323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DC72B8-2694-417B-8319-DD0BA713C28B}">
      <dsp:nvSpPr>
        <dsp:cNvPr id="0" name=""/>
        <dsp:cNvSpPr/>
      </dsp:nvSpPr>
      <dsp:spPr>
        <a:xfrm>
          <a:off x="3563236" y="2121462"/>
          <a:ext cx="1716002" cy="3011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частные организации</a:t>
          </a:r>
          <a:endParaRPr lang="ru-RU" sz="1400" kern="1200" dirty="0"/>
        </a:p>
      </dsp:txBody>
      <dsp:txXfrm>
        <a:off x="3572055" y="2130281"/>
        <a:ext cx="1698364" cy="283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0.10714</cdr:x>
      <cdr:y>0.80001</cdr:y>
    </cdr:from>
    <cdr:to>
      <cdr:x>0.89286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8628" y="1143008"/>
          <a:ext cx="3143272" cy="2857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0.75</cdr:x>
      <cdr:y>0.25</cdr:y>
    </cdr:from>
    <cdr:to>
      <cdr:x>0.96429</cdr:x>
      <cdr:y>0.40001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000396" y="357190"/>
          <a:ext cx="857256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300" b="1" dirty="0" smtClean="0"/>
            <a:t>4 место</a:t>
          </a:r>
          <a:endParaRPr lang="ru-RU" sz="1300" b="1" dirty="0"/>
        </a:p>
      </cdr:txBody>
    </cdr:sp>
  </cdr:relSizeAnchor>
  <cdr:relSizeAnchor xmlns:cdr="http://schemas.openxmlformats.org/drawingml/2006/chartDrawing">
    <cdr:from>
      <cdr:x>0.48214</cdr:x>
      <cdr:y>0.40001</cdr:y>
    </cdr:from>
    <cdr:to>
      <cdr:x>0.69643</cdr:x>
      <cdr:y>0.55001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928826" y="571504"/>
          <a:ext cx="857256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300" b="1" dirty="0" smtClean="0"/>
            <a:t>8 место</a:t>
          </a:r>
          <a:endParaRPr lang="ru-RU" sz="1300" b="1" dirty="0"/>
        </a:p>
      </cdr:txBody>
    </cdr:sp>
  </cdr:relSizeAnchor>
  <cdr:relSizeAnchor xmlns:cdr="http://schemas.openxmlformats.org/drawingml/2006/chartDrawing">
    <cdr:from>
      <cdr:x>0.11731</cdr:x>
      <cdr:y>0.78878</cdr:y>
    </cdr:from>
    <cdr:to>
      <cdr:x>0.3316</cdr:x>
      <cdr:y>0.93878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469286" y="1344548"/>
          <a:ext cx="857273" cy="2556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300" b="1" dirty="0" smtClean="0"/>
            <a:t>20 место</a:t>
          </a:r>
          <a:endParaRPr lang="ru-RU" sz="13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BAD91-BF30-4812-9E1E-95153B4FB28E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4AE88-1DB3-4CDE-8C73-C2D15783DA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752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1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2BEA57-B11C-49C6-B6BE-2231629BF5D9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13</a:t>
            </a:fld>
            <a:endParaRPr lang="ru-RU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6087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4AE88-1DB3-4CDE-8C73-C2D15783DAE3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4AE88-1DB3-4CDE-8C73-C2D15783DAE3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17</a:t>
            </a:fld>
            <a:endParaRPr lang="ru-RU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6087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4AE88-1DB3-4CDE-8C73-C2D15783DAE3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20</a:t>
            </a:fld>
            <a:endParaRPr lang="ru-RU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6087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4AE88-1DB3-4CDE-8C73-C2D15783DAE3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4AE88-1DB3-4CDE-8C73-C2D15783DAE3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24</a:t>
            </a:fld>
            <a:endParaRPr lang="ru-RU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6087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4AE88-1DB3-4CDE-8C73-C2D15783DAE3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1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2BEA57-B11C-49C6-B6BE-2231629BF5D9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4AE88-1DB3-4CDE-8C73-C2D15783DAE3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28</a:t>
            </a:fld>
            <a:endParaRPr lang="ru-RU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6087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7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D2B06F-DD19-421F-AA41-0FC3DEAE3399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5</a:t>
            </a:fld>
            <a:endParaRPr lang="ru-RU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6087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6</a:t>
            </a:fld>
            <a:endParaRPr lang="ru-RU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6087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4AE88-1DB3-4CDE-8C73-C2D15783DAE3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4AE88-1DB3-4CDE-8C73-C2D15783DAE3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10</a:t>
            </a:fld>
            <a:endParaRPr lang="ru-RU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6087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4AE88-1DB3-4CDE-8C73-C2D15783DAE3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13.jpe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3.jpe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11" Type="http://schemas.microsoft.com/office/2007/relationships/diagramDrawing" Target="../diagrams/drawing1.xml"/><Relationship Id="rId5" Type="http://schemas.openxmlformats.org/officeDocument/2006/relationships/chart" Target="../charts/chart8.xml"/><Relationship Id="rId10" Type="http://schemas.openxmlformats.org/officeDocument/2006/relationships/diagramColors" Target="../diagrams/colors1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25229"/>
            <a:ext cx="9153159" cy="402354"/>
          </a:xfrm>
          <a:prstGeom prst="rect">
            <a:avLst/>
          </a:prstGeom>
          <a:noFill/>
        </p:spPr>
      </p:pic>
      <p:pic>
        <p:nvPicPr>
          <p:cNvPr id="19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2463469"/>
            <a:ext cx="9153159" cy="1187099"/>
          </a:xfrm>
          <a:prstGeom prst="rect">
            <a:avLst/>
          </a:prstGeom>
          <a:noFill/>
        </p:spPr>
      </p:pic>
      <p:pic>
        <p:nvPicPr>
          <p:cNvPr id="12" name="Picture 7" descr="C:\Users\ПономарёваЛБ\Desktop\KANSK_gerb_500px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251" y="86604"/>
            <a:ext cx="690388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15616" y="203179"/>
            <a:ext cx="2848216" cy="624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УПРАВЛЕНИЕ ОБРАЗОВАНИЯ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АДМИНИСТРАЦИИ г. КАНСКА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28662" y="3857628"/>
            <a:ext cx="75724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Создание условий для формирования конкурентоспособной личности в системе образования города Канска: приоритетные направления, </a:t>
            </a:r>
          </a:p>
          <a:p>
            <a:pPr algn="ctr"/>
            <a:r>
              <a:rPr lang="ru-RU" sz="2400" b="1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проблемы, пути решения</a:t>
            </a:r>
            <a:endParaRPr lang="ru-RU" sz="2400" b="1" cap="all" dirty="0">
              <a:solidFill>
                <a:srgbClr val="5077A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18213"/>
          <a:stretch>
            <a:fillRect/>
          </a:stretch>
        </p:blipFill>
        <p:spPr bwMode="auto">
          <a:xfrm>
            <a:off x="0" y="1428736"/>
            <a:ext cx="917255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Рисунок 17" descr="Рисунок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504" y="79825"/>
            <a:ext cx="3357586" cy="93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5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642910" y="6143644"/>
            <a:ext cx="78582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Группа 23"/>
          <p:cNvGrpSpPr/>
          <p:nvPr/>
        </p:nvGrpSpPr>
        <p:grpSpPr>
          <a:xfrm>
            <a:off x="270338" y="79825"/>
            <a:ext cx="3604800" cy="857232"/>
            <a:chOff x="100640" y="86604"/>
            <a:chExt cx="3604800" cy="857232"/>
          </a:xfrm>
        </p:grpSpPr>
        <p:pic>
          <p:nvPicPr>
            <p:cNvPr id="25" name="Picture 7" descr="C:\Users\ПономарёваЛБ\Desktop\KANSK_gerb_500px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640" y="86604"/>
              <a:ext cx="690388" cy="857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Прямоугольник 25"/>
            <p:cNvSpPr/>
            <p:nvPr/>
          </p:nvSpPr>
          <p:spPr>
            <a:xfrm>
              <a:off x="857224" y="214290"/>
              <a:ext cx="2848216" cy="624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ru-RU" altLang="ru-RU" sz="1400" cap="all" dirty="0" smtClean="0">
                  <a:solidFill>
                    <a:srgbClr val="5077A6"/>
                  </a:solidFill>
                  <a:latin typeface="Arial" pitchFamily="34" charset="0"/>
                  <a:cs typeface="Arial" pitchFamily="34" charset="0"/>
                </a:rPr>
                <a:t>УПРАВЛЕНИЕ ОБРАЗОВАНИЯ </a:t>
              </a:r>
            </a:p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ru-RU" altLang="ru-RU" sz="1400" cap="all" dirty="0" smtClean="0">
                  <a:solidFill>
                    <a:srgbClr val="5077A6"/>
                  </a:solidFill>
                  <a:latin typeface="Arial" pitchFamily="34" charset="0"/>
                  <a:cs typeface="Arial" pitchFamily="34" charset="0"/>
                </a:rPr>
                <a:t>АДМИНИСТРАЦИИ г. КАНСКА</a:t>
              </a:r>
            </a:p>
          </p:txBody>
        </p:sp>
      </p:grpSp>
      <p:pic>
        <p:nvPicPr>
          <p:cNvPr id="27" name="Рисунок 26" descr="Рисунок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246" y="79825"/>
            <a:ext cx="3357586" cy="920283"/>
          </a:xfrm>
          <a:prstGeom prst="rect">
            <a:avLst/>
          </a:prstGeom>
        </p:spPr>
      </p:pic>
      <p:pic>
        <p:nvPicPr>
          <p:cNvPr id="28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9159" y="6215082"/>
            <a:ext cx="9153159" cy="6038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48240" y="1484784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СТАНОВЛЕНИЕ ЦИФРОВОЙ ОБРАЗОВАТЕЛЬНОЙ СРЕДЫ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14282" y="3068960"/>
            <a:ext cx="4320172" cy="2952328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Осуществить переход к массовому использованию цифровых образовательных ресурсов, направленных на обеспечение изменений компетенций педагогов, обучающихся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4330" y="3212976"/>
            <a:ext cx="4113654" cy="26642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675" y="3068960"/>
            <a:ext cx="4183460" cy="295232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830889" y="3212976"/>
            <a:ext cx="3955953" cy="26642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53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00106"/>
            <a:ext cx="9153159" cy="21431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0001" y="169111"/>
            <a:ext cx="4857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1400" cap="all" dirty="0" smtClean="0">
                <a:ln w="0"/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Становление цифровой </a:t>
            </a:r>
          </a:p>
          <a:p>
            <a:r>
              <a:rPr lang="ru-RU" sz="2400" b="1" kern="1400" cap="all" dirty="0" smtClean="0">
                <a:ln w="0"/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образовательной среды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5357818" y="2571744"/>
            <a:ext cx="3786182" cy="507484"/>
            <a:chOff x="5196762" y="1564194"/>
            <a:chExt cx="3947238" cy="1150426"/>
          </a:xfrm>
        </p:grpSpPr>
        <p:sp>
          <p:nvSpPr>
            <p:cNvPr id="13" name="Пятиугольник 12"/>
            <p:cNvSpPr/>
            <p:nvPr/>
          </p:nvSpPr>
          <p:spPr bwMode="auto">
            <a:xfrm rot="10800000">
              <a:off x="5196762" y="1644524"/>
              <a:ext cx="3722400" cy="998658"/>
            </a:xfrm>
            <a:prstGeom prst="homePlate">
              <a:avLst>
                <a:gd name="adj" fmla="val 32213"/>
              </a:avLst>
            </a:prstGeom>
            <a:solidFill>
              <a:srgbClr val="DD8F3A"/>
            </a:solidFill>
            <a:ln w="381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5" name="Пятиугольник 14"/>
            <p:cNvSpPr/>
            <p:nvPr/>
          </p:nvSpPr>
          <p:spPr bwMode="auto">
            <a:xfrm flipH="1">
              <a:off x="5357818" y="1564194"/>
              <a:ext cx="3786182" cy="1150426"/>
            </a:xfrm>
            <a:prstGeom prst="homePlate">
              <a:avLst>
                <a:gd name="adj" fmla="val 32213"/>
              </a:avLst>
            </a:prstGeom>
            <a:gradFill>
              <a:gsLst>
                <a:gs pos="0">
                  <a:srgbClr val="4BACC6">
                    <a:lumMod val="75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  <a:ln w="38100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>
                <a:defRPr/>
              </a:pPr>
              <a:r>
                <a:rPr lang="ru-RU" altLang="ru-RU" sz="2000" b="1" cap="all" dirty="0" smtClean="0">
                  <a:solidFill>
                    <a:schemeClr val="tx1"/>
                  </a:solidFill>
                </a:rPr>
                <a:t>   Электронный дневник</a:t>
              </a:r>
              <a:endParaRPr lang="ru-RU" altLang="ru-RU" sz="2000" b="1" cap="all" dirty="0">
                <a:solidFill>
                  <a:schemeClr val="tx1"/>
                </a:solidFill>
              </a:endParaRPr>
            </a:p>
          </p:txBody>
        </p:sp>
      </p:grpSp>
      <p:pic>
        <p:nvPicPr>
          <p:cNvPr id="28" name="Рисунок 27" descr="Рисунок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8" y="79823"/>
            <a:ext cx="3429024" cy="920283"/>
          </a:xfrm>
          <a:prstGeom prst="rect">
            <a:avLst/>
          </a:prstGeom>
        </p:spPr>
      </p:pic>
      <p:pic>
        <p:nvPicPr>
          <p:cNvPr id="12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9159" y="5000636"/>
            <a:ext cx="9153159" cy="142876"/>
          </a:xfrm>
          <a:prstGeom prst="rect">
            <a:avLst/>
          </a:prstGeom>
          <a:noFill/>
        </p:spPr>
      </p:pic>
      <p:grpSp>
        <p:nvGrpSpPr>
          <p:cNvPr id="3" name="Группа 15"/>
          <p:cNvGrpSpPr/>
          <p:nvPr/>
        </p:nvGrpSpPr>
        <p:grpSpPr>
          <a:xfrm>
            <a:off x="0" y="1357298"/>
            <a:ext cx="2910126" cy="785818"/>
            <a:chOff x="0" y="5429264"/>
            <a:chExt cx="2714612" cy="571504"/>
          </a:xfrm>
        </p:grpSpPr>
        <p:sp>
          <p:nvSpPr>
            <p:cNvPr id="17" name="Пятиугольник 16"/>
            <p:cNvSpPr/>
            <p:nvPr/>
          </p:nvSpPr>
          <p:spPr bwMode="auto">
            <a:xfrm>
              <a:off x="1785918" y="5429264"/>
              <a:ext cx="928694" cy="571504"/>
            </a:xfrm>
            <a:prstGeom prst="homePlate">
              <a:avLst>
                <a:gd name="adj" fmla="val 32213"/>
              </a:avLst>
            </a:prstGeom>
            <a:solidFill>
              <a:srgbClr val="DD8F3A"/>
            </a:solidFill>
            <a:ln w="381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8" name="Пятиугольник 17"/>
            <p:cNvSpPr/>
            <p:nvPr/>
          </p:nvSpPr>
          <p:spPr bwMode="auto">
            <a:xfrm>
              <a:off x="0" y="5429264"/>
              <a:ext cx="2571736" cy="571504"/>
            </a:xfrm>
            <a:prstGeom prst="homePlate">
              <a:avLst>
                <a:gd name="adj" fmla="val 32213"/>
              </a:avLst>
            </a:prstGeom>
            <a:gradFill>
              <a:gsLst>
                <a:gs pos="0">
                  <a:srgbClr val="4BACC6">
                    <a:lumMod val="75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altLang="ru-RU" sz="1700" b="1" cap="all" dirty="0" smtClean="0">
                  <a:solidFill>
                    <a:schemeClr val="tx1"/>
                  </a:solidFill>
                </a:rPr>
                <a:t>Количество компьютеров на одного учащегося</a:t>
              </a:r>
              <a:endParaRPr lang="ru-RU" altLang="ru-RU" sz="1700" b="1" cap="all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980549215"/>
              </p:ext>
            </p:extLst>
          </p:nvPr>
        </p:nvGraphicFramePr>
        <p:xfrm>
          <a:off x="2820377" y="1128968"/>
          <a:ext cx="3354645" cy="1464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5" name="Группа 21"/>
          <p:cNvGrpSpPr/>
          <p:nvPr/>
        </p:nvGrpSpPr>
        <p:grpSpPr>
          <a:xfrm>
            <a:off x="0" y="3714752"/>
            <a:ext cx="3071802" cy="714380"/>
            <a:chOff x="0" y="5429264"/>
            <a:chExt cx="2714612" cy="571504"/>
          </a:xfrm>
        </p:grpSpPr>
        <p:sp>
          <p:nvSpPr>
            <p:cNvPr id="23" name="Пятиугольник 22"/>
            <p:cNvSpPr/>
            <p:nvPr/>
          </p:nvSpPr>
          <p:spPr bwMode="auto">
            <a:xfrm>
              <a:off x="1785918" y="5429264"/>
              <a:ext cx="928694" cy="571504"/>
            </a:xfrm>
            <a:prstGeom prst="homePlate">
              <a:avLst>
                <a:gd name="adj" fmla="val 32213"/>
              </a:avLst>
            </a:prstGeom>
            <a:solidFill>
              <a:srgbClr val="DD8F3A"/>
            </a:solidFill>
            <a:ln w="381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24" name="Пятиугольник 23"/>
            <p:cNvSpPr/>
            <p:nvPr/>
          </p:nvSpPr>
          <p:spPr bwMode="auto">
            <a:xfrm>
              <a:off x="0" y="5429264"/>
              <a:ext cx="2571736" cy="571504"/>
            </a:xfrm>
            <a:prstGeom prst="homePlate">
              <a:avLst>
                <a:gd name="adj" fmla="val 32213"/>
              </a:avLst>
            </a:prstGeom>
            <a:gradFill>
              <a:gsLst>
                <a:gs pos="0">
                  <a:srgbClr val="4BACC6">
                    <a:lumMod val="75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altLang="ru-RU" sz="1700" b="1" cap="all" dirty="0" smtClean="0">
                  <a:solidFill>
                    <a:schemeClr val="tx1"/>
                  </a:solidFill>
                </a:rPr>
                <a:t>Использование цифровых ресурсов</a:t>
              </a:r>
              <a:endParaRPr lang="ru-RU" altLang="ru-RU" sz="1700" b="1" cap="all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2686299425"/>
              </p:ext>
            </p:extLst>
          </p:nvPr>
        </p:nvGraphicFramePr>
        <p:xfrm>
          <a:off x="2714612" y="3047714"/>
          <a:ext cx="2500330" cy="1989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801102436"/>
              </p:ext>
            </p:extLst>
          </p:nvPr>
        </p:nvGraphicFramePr>
        <p:xfrm>
          <a:off x="4716016" y="3212977"/>
          <a:ext cx="2016224" cy="1787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4173630727"/>
              </p:ext>
            </p:extLst>
          </p:nvPr>
        </p:nvGraphicFramePr>
        <p:xfrm>
          <a:off x="6300192" y="2730408"/>
          <a:ext cx="2843808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214282" y="5214950"/>
            <a:ext cx="8715436" cy="1357322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17% педагогов в своей работе используют: образовательную платформу «</a:t>
            </a:r>
            <a:r>
              <a:rPr lang="ru-RU" sz="2000" b="1" dirty="0" err="1" smtClean="0">
                <a:solidFill>
                  <a:schemeClr val="tx1"/>
                </a:solidFill>
              </a:rPr>
              <a:t>Учу.ру</a:t>
            </a:r>
            <a:r>
              <a:rPr lang="ru-RU" sz="2000" b="1" dirty="0" smtClean="0">
                <a:solidFill>
                  <a:schemeClr val="tx1"/>
                </a:solidFill>
              </a:rPr>
              <a:t>», дистанционное обучение, </a:t>
            </a:r>
            <a:r>
              <a:rPr lang="ru-RU" sz="2000" b="1" dirty="0" err="1" smtClean="0">
                <a:solidFill>
                  <a:schemeClr val="tx1"/>
                </a:solidFill>
              </a:rPr>
              <a:t>оnline-курсы</a:t>
            </a:r>
            <a:r>
              <a:rPr lang="ru-RU" sz="2000" b="1" dirty="0" smtClean="0">
                <a:solidFill>
                  <a:schemeClr val="tx1"/>
                </a:solidFill>
              </a:rPr>
              <a:t>, облачные сервисы, электронные библиотеки и другое</a:t>
            </a:r>
            <a:r>
              <a:rPr lang="ru-RU" b="1" dirty="0" smtClean="0">
                <a:solidFill>
                  <a:schemeClr val="tx1"/>
                </a:solidFill>
              </a:rPr>
              <a:t>.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2844" y="2571744"/>
            <a:ext cx="5072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15 общеобразовательных организаций – 9184 (93%)  школьников </a:t>
            </a:r>
            <a:endParaRPr lang="ru-RU" sz="2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072230" y="1285860"/>
            <a:ext cx="2857488" cy="928694"/>
          </a:xfrm>
          <a:prstGeom prst="rect">
            <a:avLst/>
          </a:prstGeom>
          <a:gradFill>
            <a:gsLst>
              <a:gs pos="0">
                <a:srgbClr val="4BACC6">
                  <a:lumMod val="75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Низкий уровень оснащённости в школах 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2, 5, 6, 7, 11, 15, 18, 19, 22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4509120"/>
            <a:ext cx="2928958" cy="491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  </a:t>
            </a:r>
            <a:r>
              <a:rPr lang="ru-RU" dirty="0" smtClean="0">
                <a:solidFill>
                  <a:schemeClr val="tx1"/>
                </a:solidFill>
              </a:rPr>
              <a:t>2016        2017          2018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0001" y="4646866"/>
            <a:ext cx="25722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3" y="4632640"/>
            <a:ext cx="280987" cy="2444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</p:pic>
      <p:sp>
        <p:nvSpPr>
          <p:cNvPr id="32" name="Прямоугольник 31"/>
          <p:cNvSpPr/>
          <p:nvPr/>
        </p:nvSpPr>
        <p:spPr>
          <a:xfrm>
            <a:off x="2020910" y="4646866"/>
            <a:ext cx="257222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78"/>
          <p:cNvGrpSpPr>
            <a:grpSpLocks/>
          </p:cNvGrpSpPr>
          <p:nvPr/>
        </p:nvGrpSpPr>
        <p:grpSpPr bwMode="auto">
          <a:xfrm>
            <a:off x="128411" y="1416040"/>
            <a:ext cx="9025413" cy="1024117"/>
            <a:chOff x="673" y="1168082"/>
            <a:chExt cx="9033048" cy="2032568"/>
          </a:xfrm>
          <a:noFill/>
        </p:grpSpPr>
        <p:sp>
          <p:nvSpPr>
            <p:cNvPr id="36" name="Прямоугольник 35"/>
            <p:cNvSpPr/>
            <p:nvPr/>
          </p:nvSpPr>
          <p:spPr>
            <a:xfrm>
              <a:off x="337169" y="1560693"/>
              <a:ext cx="8533064" cy="1439924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grpFill/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42354" name="TextBox 51"/>
            <p:cNvSpPr txBox="1">
              <a:spLocks noChangeArrowheads="1"/>
            </p:cNvSpPr>
            <p:nvPr/>
          </p:nvSpPr>
          <p:spPr bwMode="auto">
            <a:xfrm>
              <a:off x="673" y="1168082"/>
              <a:ext cx="423394" cy="183253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5400" b="1" dirty="0" smtClean="0">
                  <a:solidFill>
                    <a:schemeClr val="accent5">
                      <a:lumMod val="75000"/>
                    </a:schemeClr>
                  </a:solidFill>
                </a:rPr>
                <a:t>1</a:t>
              </a:r>
              <a:endParaRPr lang="ru-RU" altLang="ru-RU" sz="5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2355" name="Прямоугольник 67"/>
            <p:cNvSpPr>
              <a:spLocks noChangeArrowheads="1"/>
            </p:cNvSpPr>
            <p:nvPr/>
          </p:nvSpPr>
          <p:spPr bwMode="auto">
            <a:xfrm>
              <a:off x="1291678" y="1578046"/>
              <a:ext cx="7742043" cy="55586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41338" indent="-541338"/>
              <a:endParaRPr lang="ru-RU" altLang="ru-RU" sz="2200" dirty="0"/>
            </a:p>
          </p:txBody>
        </p:sp>
      </p:grpSp>
      <p:sp>
        <p:nvSpPr>
          <p:cNvPr id="73" name="Прямоугольник 72"/>
          <p:cNvSpPr/>
          <p:nvPr/>
        </p:nvSpPr>
        <p:spPr bwMode="auto">
          <a:xfrm>
            <a:off x="196850" y="3106738"/>
            <a:ext cx="179388" cy="1725612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21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11161"/>
            <a:ext cx="9153159" cy="402354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500033" y="285728"/>
            <a:ext cx="5000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Основные Задачи </a:t>
            </a:r>
          </a:p>
        </p:txBody>
      </p:sp>
      <p:grpSp>
        <p:nvGrpSpPr>
          <p:cNvPr id="27" name="Группа 78"/>
          <p:cNvGrpSpPr>
            <a:grpSpLocks/>
          </p:cNvGrpSpPr>
          <p:nvPr/>
        </p:nvGrpSpPr>
        <p:grpSpPr bwMode="auto">
          <a:xfrm>
            <a:off x="114344" y="2291190"/>
            <a:ext cx="8859916" cy="980755"/>
            <a:chOff x="673" y="679597"/>
            <a:chExt cx="8869560" cy="2521053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337169" y="1560693"/>
              <a:ext cx="8533064" cy="1639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0" name="TextBox 51"/>
            <p:cNvSpPr txBox="1">
              <a:spLocks noChangeArrowheads="1"/>
            </p:cNvSpPr>
            <p:nvPr/>
          </p:nvSpPr>
          <p:spPr bwMode="auto">
            <a:xfrm>
              <a:off x="673" y="679597"/>
              <a:ext cx="776251" cy="2124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5400" b="1" dirty="0" smtClean="0">
                  <a:solidFill>
                    <a:schemeClr val="accent5">
                      <a:lumMod val="75000"/>
                    </a:schemeClr>
                  </a:solidFill>
                </a:rPr>
                <a:t>2</a:t>
              </a:r>
              <a:endParaRPr lang="ru-RU" altLang="ru-RU" sz="5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2" name="Группа 78"/>
          <p:cNvGrpSpPr>
            <a:grpSpLocks/>
          </p:cNvGrpSpPr>
          <p:nvPr/>
        </p:nvGrpSpPr>
        <p:grpSpPr bwMode="auto">
          <a:xfrm>
            <a:off x="118586" y="3271945"/>
            <a:ext cx="9025414" cy="942873"/>
            <a:chOff x="-5333" y="752861"/>
            <a:chExt cx="9039054" cy="2447789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337169" y="1587681"/>
              <a:ext cx="8533064" cy="1439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5" name="TextBox 51"/>
            <p:cNvSpPr txBox="1">
              <a:spLocks noChangeArrowheads="1"/>
            </p:cNvSpPr>
            <p:nvPr/>
          </p:nvSpPr>
          <p:spPr bwMode="auto">
            <a:xfrm>
              <a:off x="-5333" y="752861"/>
              <a:ext cx="999943" cy="905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5400" b="1" dirty="0" smtClean="0">
                  <a:solidFill>
                    <a:schemeClr val="accent5">
                      <a:lumMod val="75000"/>
                    </a:schemeClr>
                  </a:solidFill>
                </a:rPr>
                <a:t>3</a:t>
              </a:r>
              <a:endParaRPr lang="ru-RU" altLang="ru-RU" sz="5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7" name="Прямоугольник 67"/>
            <p:cNvSpPr>
              <a:spLocks noChangeArrowheads="1"/>
            </p:cNvSpPr>
            <p:nvPr/>
          </p:nvSpPr>
          <p:spPr bwMode="auto">
            <a:xfrm>
              <a:off x="1291678" y="1578046"/>
              <a:ext cx="7742043" cy="55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41338" indent="-541338"/>
              <a:endParaRPr lang="ru-RU" altLang="ru-RU" sz="2200" dirty="0"/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660139" y="2443967"/>
            <a:ext cx="8143932" cy="646331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 Апробировать новые цифровые образовательные практики (пилотные организации гимназии №1, 4, лицей № 1, СОШ № 21</a:t>
            </a:r>
            <a:r>
              <a:rPr lang="ru-RU" dirty="0" smtClean="0">
                <a:cs typeface="Times New Roman" pitchFamily="18" charset="0"/>
              </a:rPr>
              <a:t>)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48699" y="3373693"/>
            <a:ext cx="8143932" cy="646331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Обеспечить образовательный процесс новым цифровым </a:t>
            </a:r>
            <a:r>
              <a:rPr lang="ru-RU" dirty="0" smtClean="0">
                <a:cs typeface="Times New Roman" pitchFamily="18" charset="0"/>
              </a:rPr>
              <a:t>оборудованием</a:t>
            </a:r>
          </a:p>
          <a:p>
            <a:endParaRPr lang="ru-RU" dirty="0">
              <a:cs typeface="Times New Roman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655583" y="1579513"/>
            <a:ext cx="8143931" cy="646331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Организовать обучение педагогов по программе КК ИПК «Цифровой учитель»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25" descr="Рисунок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917" y="90878"/>
            <a:ext cx="3429024" cy="92028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85786" y="4214818"/>
            <a:ext cx="72866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/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18588" y="4943755"/>
            <a:ext cx="8859917" cy="165600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191"/>
          <a:stretch/>
        </p:blipFill>
        <p:spPr>
          <a:xfrm flipH="1">
            <a:off x="114344" y="4509119"/>
            <a:ext cx="8859916" cy="2186495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308222" y="4832635"/>
            <a:ext cx="3584130" cy="1602914"/>
          </a:xfrm>
          <a:prstGeom prst="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361950"/>
            <a:r>
              <a:rPr lang="ru-RU" sz="2000" b="1" dirty="0">
                <a:solidFill>
                  <a:schemeClr val="bg1"/>
                </a:solidFill>
              </a:rPr>
              <a:t>СТАНОВЛЕНИЕ ЦИФРОВОЙ ОБРАЗОВАТЕЛЬНОЙ СРЕДЫ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196850" y="4629056"/>
            <a:ext cx="8607221" cy="194661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28243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25442" y="1"/>
            <a:ext cx="2004365" cy="997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23"/>
          <p:cNvGrpSpPr/>
          <p:nvPr/>
        </p:nvGrpSpPr>
        <p:grpSpPr>
          <a:xfrm>
            <a:off x="330193" y="86604"/>
            <a:ext cx="3604800" cy="911246"/>
            <a:chOff x="100640" y="86604"/>
            <a:chExt cx="3604800" cy="857232"/>
          </a:xfrm>
        </p:grpSpPr>
        <p:pic>
          <p:nvPicPr>
            <p:cNvPr id="25" name="Picture 7" descr="C:\Users\ПономарёваЛБ\Desktop\KANSK_gerb_500px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640" y="86604"/>
              <a:ext cx="690388" cy="857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Прямоугольник 25"/>
            <p:cNvSpPr/>
            <p:nvPr/>
          </p:nvSpPr>
          <p:spPr>
            <a:xfrm>
              <a:off x="857224" y="214290"/>
              <a:ext cx="2848216" cy="624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ru-RU" altLang="ru-RU" sz="1400" cap="all" dirty="0" smtClean="0">
                  <a:solidFill>
                    <a:srgbClr val="5077A6"/>
                  </a:solidFill>
                  <a:latin typeface="Arial" pitchFamily="34" charset="0"/>
                  <a:cs typeface="Arial" pitchFamily="34" charset="0"/>
                </a:rPr>
                <a:t>УПРАВЛЕНИЕ ОБРАЗОВАНИЯ </a:t>
              </a:r>
            </a:p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ru-RU" altLang="ru-RU" sz="1400" cap="all" dirty="0" smtClean="0">
                  <a:solidFill>
                    <a:srgbClr val="5077A6"/>
                  </a:solidFill>
                  <a:latin typeface="Arial" pitchFamily="34" charset="0"/>
                  <a:cs typeface="Arial" pitchFamily="34" charset="0"/>
                </a:rPr>
                <a:t>АДМИНИСТРАЦИИ г. КАНСКА</a:t>
              </a:r>
            </a:p>
          </p:txBody>
        </p:sp>
      </p:grpSp>
      <p:pic>
        <p:nvPicPr>
          <p:cNvPr id="27" name="Рисунок 26" descr="Рисунок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66189"/>
            <a:ext cx="3357586" cy="920283"/>
          </a:xfrm>
          <a:prstGeom prst="rect">
            <a:avLst/>
          </a:prstGeom>
        </p:spPr>
      </p:pic>
      <p:pic>
        <p:nvPicPr>
          <p:cNvPr id="28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9159" y="6143644"/>
            <a:ext cx="9153159" cy="6038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44709" y="1340768"/>
            <a:ext cx="85725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ВНЕДРЕНИЕ МОТИВАЦИОННЫХ МЕХАНИЗМОВ АКТУАЛЬНЫХ ИЗМЕНЕНИЙ КВАЛИФИКАЦИИ ПЕДАГОГОВ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3068960"/>
            <a:ext cx="4353138" cy="2952328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200" b="1" dirty="0" smtClean="0">
                <a:solidFill>
                  <a:schemeClr val="tx1"/>
                </a:solidFill>
                <a:cs typeface="Times New Roman" pitchFamily="18" charset="0"/>
              </a:rPr>
              <a:t>ЦЕЛЬ:</a:t>
            </a:r>
          </a:p>
          <a:p>
            <a:r>
              <a:rPr lang="ru-RU" sz="2200" dirty="0" smtClean="0">
                <a:solidFill>
                  <a:schemeClr val="tx1"/>
                </a:solidFill>
                <a:cs typeface="Times New Roman" pitchFamily="18" charset="0"/>
              </a:rPr>
              <a:t>Повышение качества профессиональной деятельности педагогов за счет организации профессионального развития на основе оценки квалификации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4330" y="3212976"/>
            <a:ext cx="4113654" cy="26642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r="2513"/>
          <a:stretch/>
        </p:blipFill>
        <p:spPr>
          <a:xfrm>
            <a:off x="4746443" y="3006464"/>
            <a:ext cx="4070826" cy="301482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914046" y="3212976"/>
            <a:ext cx="3735620" cy="26642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53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00107"/>
            <a:ext cx="9153159" cy="30847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1471" y="142852"/>
            <a:ext cx="5072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1400" cap="all" dirty="0" smtClean="0">
                <a:ln w="0"/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ПОВЫШЕНИЕ КВАЛИФИКАЦИИ педагогов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8" name="Рисунок 27" descr="Рисунок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6" y="79825"/>
            <a:ext cx="3429024" cy="920283"/>
          </a:xfrm>
          <a:prstGeom prst="rect">
            <a:avLst/>
          </a:prstGeom>
        </p:spPr>
      </p:pic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2839997"/>
              </p:ext>
            </p:extLst>
          </p:nvPr>
        </p:nvGraphicFramePr>
        <p:xfrm>
          <a:off x="179511" y="1357299"/>
          <a:ext cx="8784978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9"/>
                <a:gridCol w="3264363"/>
                <a:gridCol w="2928326"/>
              </a:tblGrid>
              <a:tr h="340165">
                <a:tc>
                  <a:txBody>
                    <a:bodyPr/>
                    <a:lstStyle/>
                    <a:p>
                      <a:r>
                        <a:rPr lang="ru-RU" dirty="0" smtClean="0"/>
                        <a:t>Аттестация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Курсовая подготовка</a:t>
                      </a:r>
                      <a:endParaRPr lang="ru-RU" dirty="0"/>
                    </a:p>
                  </a:txBody>
                  <a:tcPr/>
                </a:tc>
              </a:tr>
              <a:tr h="22677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/>
                        <a:t>Первая и высшая квалификационные категории - </a:t>
                      </a:r>
                      <a:r>
                        <a:rPr lang="ru-RU" sz="1400" b="1" baseline="0" dirty="0" smtClean="0"/>
                        <a:t>937</a:t>
                      </a:r>
                      <a:r>
                        <a:rPr lang="ru-RU" sz="1400" baseline="0" dirty="0" smtClean="0"/>
                        <a:t> педагогов </a:t>
                      </a:r>
                      <a:r>
                        <a:rPr lang="ru-RU" sz="1400" b="1" baseline="0" dirty="0" smtClean="0"/>
                        <a:t>(65% 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/>
                        <a:t>п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 должности «Учитель начальных классов» – 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aseline="0" dirty="0" smtClean="0"/>
                        <a:t>педагогов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(5%)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 должности «Воспитатель ДОУ» - 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133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aseline="0" dirty="0" smtClean="0"/>
                        <a:t>педагога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(9%)</a:t>
                      </a:r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Муниципальный уровень: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«Мой лучший урок»  - 67 педагогов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«Молодой учитель - новой школе» -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36 </a:t>
                      </a:r>
                      <a:r>
                        <a:rPr lang="ru-RU" sz="1400" baseline="0" dirty="0" smtClean="0"/>
                        <a:t>педагогов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«Учитель года России – 2018» -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  </a:t>
                      </a:r>
                      <a:r>
                        <a:rPr lang="ru-RU" sz="1400" baseline="0" dirty="0" smtClean="0"/>
                        <a:t>педагогов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– 138</a:t>
                      </a: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педагогов  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(11%)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Региональный и Федеральный уровень</a:t>
                      </a: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- приняли участие –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425</a:t>
                      </a: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педагогов 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(30%) </a:t>
                      </a:r>
                      <a:endParaRPr lang="ru-RU" sz="1400" b="1" dirty="0" smtClean="0"/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курсы повышения квалификации -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256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педагогов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(18%)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Tx/>
                        <a:buNone/>
                      </a:pPr>
                      <a:endParaRPr lang="ru-RU" sz="14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Tx/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Из них : 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ДОУ – 66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педагогов 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(5%),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школы - 174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педагога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(12%),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УДО – 16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педагогов </a:t>
                      </a: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(1%)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участники корпоративных семинаров - 60 педагогов (4%)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участники дистанционных семинаров - 327 педагогов (23%)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9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9160" y="4158108"/>
            <a:ext cx="9153159" cy="21089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07504" y="4437112"/>
            <a:ext cx="5904656" cy="2246769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dk1"/>
                </a:solidFill>
              </a:rPr>
              <a:t>Победители муниципальных и региональных конкурсов:</a:t>
            </a:r>
            <a:br>
              <a:rPr lang="ru-RU" sz="1400" b="1" dirty="0" smtClean="0">
                <a:solidFill>
                  <a:schemeClr val="dk1"/>
                </a:solidFill>
              </a:rPr>
            </a:br>
            <a:r>
              <a:rPr lang="ru-RU" sz="1400" b="1" i="1" dirty="0" smtClean="0">
                <a:cs typeface="Times New Roman" pitchFamily="18" charset="0"/>
              </a:rPr>
              <a:t>Фаталиева Е. Д.</a:t>
            </a:r>
            <a:r>
              <a:rPr lang="ru-RU" sz="1400" dirty="0" smtClean="0">
                <a:cs typeface="Times New Roman" pitchFamily="18" charset="0"/>
              </a:rPr>
              <a:t>, гимназии №4 – муниципальный этап «Учитель года - 2018»</a:t>
            </a:r>
          </a:p>
          <a:p>
            <a:r>
              <a:rPr lang="ru-RU" sz="1400" b="1" i="1" dirty="0" smtClean="0">
                <a:cs typeface="Times New Roman" pitchFamily="18" charset="0"/>
              </a:rPr>
              <a:t>Белозерская Е. С.</a:t>
            </a:r>
            <a:r>
              <a:rPr lang="ru-RU" sz="1400" dirty="0" smtClean="0">
                <a:cs typeface="Times New Roman" pitchFamily="18" charset="0"/>
              </a:rPr>
              <a:t>, ДОУ №50 – муниципальный этап «Учитель года - 2018»</a:t>
            </a:r>
          </a:p>
          <a:p>
            <a:r>
              <a:rPr lang="ru-RU" sz="1400" b="1" i="1" dirty="0" smtClean="0">
                <a:cs typeface="Times New Roman" pitchFamily="18" charset="0"/>
              </a:rPr>
              <a:t>Александрова А. М.</a:t>
            </a:r>
            <a:r>
              <a:rPr lang="ru-RU" sz="1400" dirty="0" smtClean="0">
                <a:cs typeface="Times New Roman" pitchFamily="18" charset="0"/>
              </a:rPr>
              <a:t>,  ДОУ №53 – «Молодой учитель – Новой школе»</a:t>
            </a:r>
          </a:p>
          <a:p>
            <a:r>
              <a:rPr lang="ru-RU" sz="1400" b="1" i="1" dirty="0" err="1" smtClean="0">
                <a:cs typeface="Times New Roman" pitchFamily="18" charset="0"/>
              </a:rPr>
              <a:t>Гречников</a:t>
            </a:r>
            <a:r>
              <a:rPr lang="ru-RU" sz="1400" b="1" i="1" dirty="0" smtClean="0">
                <a:cs typeface="Times New Roman" pitchFamily="18" charset="0"/>
              </a:rPr>
              <a:t> А. А.</a:t>
            </a:r>
            <a:r>
              <a:rPr lang="ru-RU" sz="1400" dirty="0" smtClean="0">
                <a:cs typeface="Times New Roman" pitchFamily="18" charset="0"/>
              </a:rPr>
              <a:t>,  Гимназия №1 – краевой турнир 7-х Молодежных профессиональных игр</a:t>
            </a:r>
          </a:p>
          <a:p>
            <a:r>
              <a:rPr lang="ru-RU" sz="1400" b="1" i="1" dirty="0" err="1" smtClean="0">
                <a:cs typeface="Times New Roman" pitchFamily="18" charset="0"/>
              </a:rPr>
              <a:t>Шек</a:t>
            </a:r>
            <a:r>
              <a:rPr lang="ru-RU" sz="1400" b="1" i="1" dirty="0" smtClean="0">
                <a:cs typeface="Times New Roman" pitchFamily="18" charset="0"/>
              </a:rPr>
              <a:t> Е. В.</a:t>
            </a:r>
            <a:r>
              <a:rPr lang="ru-RU" sz="1400" dirty="0" smtClean="0">
                <a:cs typeface="Times New Roman" pitchFamily="18" charset="0"/>
              </a:rPr>
              <a:t>, ДОУ №9 – краевой фестиваль лучших инклюзивных практик</a:t>
            </a:r>
          </a:p>
          <a:p>
            <a:r>
              <a:rPr lang="ru-RU" sz="1400" b="1" i="1" dirty="0" err="1" smtClean="0">
                <a:cs typeface="Times New Roman" pitchFamily="18" charset="0"/>
              </a:rPr>
              <a:t>Кухарева</a:t>
            </a:r>
            <a:r>
              <a:rPr lang="ru-RU" sz="1400" b="1" i="1" dirty="0" smtClean="0">
                <a:cs typeface="Times New Roman" pitchFamily="18" charset="0"/>
              </a:rPr>
              <a:t> Л.Ф</a:t>
            </a:r>
            <a:r>
              <a:rPr lang="ru-RU" sz="1400" b="1" dirty="0" smtClean="0">
                <a:cs typeface="Times New Roman" pitchFamily="18" charset="0"/>
              </a:rPr>
              <a:t>.</a:t>
            </a:r>
            <a:r>
              <a:rPr lang="ru-RU" sz="1400" dirty="0" smtClean="0">
                <a:cs typeface="Times New Roman" pitchFamily="18" charset="0"/>
              </a:rPr>
              <a:t>, СОШ № 18 –  региональный конкурс «Инклюзивная перспектива» </a:t>
            </a:r>
            <a:endParaRPr lang="ru-RU" sz="1400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rot="5400000">
            <a:off x="4821251" y="5582903"/>
            <a:ext cx="250030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6187013" y="4437112"/>
            <a:ext cx="2808312" cy="1431161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sz="1450" b="1" dirty="0" smtClean="0">
                <a:solidFill>
                  <a:schemeClr val="dk1"/>
                </a:solidFill>
              </a:rPr>
              <a:t>Проекты молодых специалистов:</a:t>
            </a:r>
            <a:endParaRPr lang="ru-RU" sz="800" b="1" dirty="0" smtClean="0">
              <a:solidFill>
                <a:schemeClr val="dk1"/>
              </a:solidFill>
            </a:endParaRPr>
          </a:p>
          <a:p>
            <a:r>
              <a:rPr lang="ru-RU" sz="1400" b="1" dirty="0" smtClean="0"/>
              <a:t>Александрова А.М. </a:t>
            </a:r>
            <a:r>
              <a:rPr lang="ru-RU" sz="1400" dirty="0" smtClean="0">
                <a:cs typeface="Times New Roman" pitchFamily="18" charset="0"/>
              </a:rPr>
              <a:t>– </a:t>
            </a:r>
            <a:r>
              <a:rPr lang="ru-RU" sz="1400" dirty="0" smtClean="0"/>
              <a:t> ДОУ № 53 </a:t>
            </a:r>
          </a:p>
          <a:p>
            <a:r>
              <a:rPr lang="ru-RU" sz="1400" b="1" dirty="0" smtClean="0"/>
              <a:t>Верховина А.А. </a:t>
            </a:r>
            <a:r>
              <a:rPr lang="ru-RU" sz="1400" dirty="0" smtClean="0">
                <a:cs typeface="Times New Roman" pitchFamily="18" charset="0"/>
              </a:rPr>
              <a:t>– </a:t>
            </a:r>
            <a:r>
              <a:rPr lang="ru-RU" sz="1400" dirty="0" smtClean="0"/>
              <a:t>  ДОУ № 44</a:t>
            </a:r>
          </a:p>
          <a:p>
            <a:r>
              <a:rPr lang="ru-RU" sz="1500" b="1" dirty="0" smtClean="0">
                <a:solidFill>
                  <a:schemeClr val="dk1"/>
                </a:solidFill>
              </a:rPr>
              <a:t/>
            </a:r>
            <a:br>
              <a:rPr lang="ru-RU" sz="1500" b="1" dirty="0" smtClean="0">
                <a:solidFill>
                  <a:schemeClr val="dk1"/>
                </a:solidFill>
              </a:rPr>
            </a:br>
            <a:endParaRPr lang="ru-RU" sz="15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2415305"/>
            <a:ext cx="2564207" cy="58164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Аттестация в новой </a:t>
            </a:r>
          </a:p>
          <a:p>
            <a:r>
              <a:rPr lang="ru-RU" b="1" dirty="0" smtClean="0"/>
              <a:t>форме:</a:t>
            </a:r>
            <a:endParaRPr lang="ru-RU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4449" y="5348840"/>
            <a:ext cx="2343774" cy="148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ятиугольник 11"/>
          <p:cNvSpPr/>
          <p:nvPr/>
        </p:nvSpPr>
        <p:spPr bwMode="auto">
          <a:xfrm>
            <a:off x="642910" y="1631458"/>
            <a:ext cx="2560938" cy="689918"/>
          </a:xfrm>
          <a:prstGeom prst="homePlate">
            <a:avLst>
              <a:gd name="adj" fmla="val 32213"/>
            </a:avLst>
          </a:prstGeom>
          <a:solidFill>
            <a:srgbClr val="DD8F3A"/>
          </a:solidFill>
          <a:ln w="38100"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4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1142984"/>
            <a:ext cx="9153159" cy="30847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0"/>
            <a:ext cx="5286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Введение профессионального стандарта педагогов</a:t>
            </a:r>
            <a:endParaRPr lang="ru-RU" sz="1400" dirty="0"/>
          </a:p>
        </p:txBody>
      </p:sp>
      <p:pic>
        <p:nvPicPr>
          <p:cNvPr id="28" name="Рисунок 27" descr="Рисунок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770" y="79825"/>
            <a:ext cx="3429024" cy="920283"/>
          </a:xfrm>
          <a:prstGeom prst="rect">
            <a:avLst/>
          </a:prstGeom>
        </p:spPr>
      </p:pic>
      <p:sp>
        <p:nvSpPr>
          <p:cNvPr id="13" name="Пятиугольник 12"/>
          <p:cNvSpPr/>
          <p:nvPr/>
        </p:nvSpPr>
        <p:spPr bwMode="auto">
          <a:xfrm>
            <a:off x="9159" y="1618908"/>
            <a:ext cx="3059832" cy="702468"/>
          </a:xfrm>
          <a:prstGeom prst="homePlate">
            <a:avLst>
              <a:gd name="adj" fmla="val 32213"/>
            </a:avLst>
          </a:prstGeom>
          <a:gradFill>
            <a:gsLst>
              <a:gs pos="0">
                <a:srgbClr val="4BACC6">
                  <a:lumMod val="75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lvl="0" algn="ctr">
              <a:defRPr/>
            </a:pPr>
            <a:r>
              <a:rPr lang="ru-RU" sz="2800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  <a:t>Пилотные организации ККИПК</a:t>
            </a:r>
          </a:p>
        </p:txBody>
      </p:sp>
      <p:sp>
        <p:nvSpPr>
          <p:cNvPr id="22" name="Пятиугольник 21"/>
          <p:cNvSpPr/>
          <p:nvPr/>
        </p:nvSpPr>
        <p:spPr bwMode="auto">
          <a:xfrm rot="10800000">
            <a:off x="5341779" y="2741971"/>
            <a:ext cx="3553214" cy="653975"/>
          </a:xfrm>
          <a:prstGeom prst="homePlate">
            <a:avLst>
              <a:gd name="adj" fmla="val 32213"/>
            </a:avLst>
          </a:prstGeom>
          <a:solidFill>
            <a:srgbClr val="DD8F3A"/>
          </a:solidFill>
          <a:ln w="38100"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3" name="Пятиугольник 22"/>
          <p:cNvSpPr/>
          <p:nvPr/>
        </p:nvSpPr>
        <p:spPr bwMode="auto">
          <a:xfrm flipH="1">
            <a:off x="5491534" y="2702589"/>
            <a:ext cx="3652465" cy="732740"/>
          </a:xfrm>
          <a:prstGeom prst="homePlate">
            <a:avLst>
              <a:gd name="adj" fmla="val 32213"/>
            </a:avLst>
          </a:prstGeom>
          <a:gradFill>
            <a:gsLst>
              <a:gs pos="0">
                <a:srgbClr val="4BACC6">
                  <a:lumMod val="75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 w="381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lvl="0">
              <a:defRPr/>
            </a:pPr>
            <a: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  <a:t>   Результаты  пилотирования</a:t>
            </a:r>
          </a:p>
        </p:txBody>
      </p:sp>
      <p:pic>
        <p:nvPicPr>
          <p:cNvPr id="31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9159" y="4653136"/>
            <a:ext cx="9153159" cy="432048"/>
          </a:xfrm>
          <a:prstGeom prst="rect">
            <a:avLst/>
          </a:prstGeom>
          <a:noFill/>
        </p:spPr>
      </p:pic>
      <p:sp>
        <p:nvSpPr>
          <p:cNvPr id="38" name="Параллелограмм 37"/>
          <p:cNvSpPr/>
          <p:nvPr/>
        </p:nvSpPr>
        <p:spPr>
          <a:xfrm>
            <a:off x="3275857" y="1500174"/>
            <a:ext cx="5760639" cy="406115"/>
          </a:xfrm>
          <a:prstGeom prst="parallelogram">
            <a:avLst>
              <a:gd name="adj" fmla="val 27134"/>
            </a:avLst>
          </a:prstGeom>
          <a:gradFill>
            <a:gsLst>
              <a:gs pos="0">
                <a:srgbClr val="4BACC6">
                  <a:lumMod val="75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Ins="0" rtlCol="0" anchor="ctr"/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/>
              <a:t>Модели аттестации педагогов </a:t>
            </a:r>
            <a:r>
              <a:rPr lang="ru-RU" sz="1600" dirty="0" smtClean="0"/>
              <a:t>ДОУ № 5, 10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араллелограмм 38"/>
          <p:cNvSpPr/>
          <p:nvPr/>
        </p:nvSpPr>
        <p:spPr>
          <a:xfrm>
            <a:off x="3275857" y="1976417"/>
            <a:ext cx="5760639" cy="452451"/>
          </a:xfrm>
          <a:prstGeom prst="parallelogram">
            <a:avLst>
              <a:gd name="adj" fmla="val 27134"/>
            </a:avLst>
          </a:prstGeom>
          <a:gradFill>
            <a:gsLst>
              <a:gs pos="0">
                <a:srgbClr val="4BACC6">
                  <a:lumMod val="75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Ins="0"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/>
              <a:t>Модели эффективных контрактов </a:t>
            </a:r>
            <a:r>
              <a:rPr lang="ru-RU" sz="1600" dirty="0" smtClean="0"/>
              <a:t>ДОУ №49, 52, 53, СОШ №15</a:t>
            </a:r>
            <a:endParaRPr lang="ru-RU" sz="1600" dirty="0"/>
          </a:p>
        </p:txBody>
      </p:sp>
      <p:sp>
        <p:nvSpPr>
          <p:cNvPr id="41" name="Параллелограмм 40"/>
          <p:cNvSpPr/>
          <p:nvPr/>
        </p:nvSpPr>
        <p:spPr>
          <a:xfrm>
            <a:off x="107156" y="2663440"/>
            <a:ext cx="5217614" cy="405520"/>
          </a:xfrm>
          <a:prstGeom prst="parallelogram">
            <a:avLst>
              <a:gd name="adj" fmla="val 27134"/>
            </a:avLst>
          </a:prstGeom>
          <a:gradFill>
            <a:gsLst>
              <a:gs pos="0">
                <a:srgbClr val="4BACC6">
                  <a:lumMod val="75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Ins="0" rtlCol="0" anchor="ctr"/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/>
              <a:t>Программы профессионального развития</a:t>
            </a:r>
            <a:endParaRPr lang="ru-RU" sz="1600" dirty="0"/>
          </a:p>
        </p:txBody>
      </p:sp>
      <p:sp>
        <p:nvSpPr>
          <p:cNvPr id="42" name="Параллелограмм 41"/>
          <p:cNvSpPr/>
          <p:nvPr/>
        </p:nvSpPr>
        <p:spPr>
          <a:xfrm>
            <a:off x="107156" y="3140968"/>
            <a:ext cx="5184924" cy="360040"/>
          </a:xfrm>
          <a:prstGeom prst="parallelogram">
            <a:avLst>
              <a:gd name="adj" fmla="val 27134"/>
            </a:avLst>
          </a:prstGeom>
          <a:gradFill>
            <a:gsLst>
              <a:gs pos="0">
                <a:srgbClr val="4BACC6">
                  <a:lumMod val="75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Ins="0" rtlCol="0" anchor="ctr"/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/>
              <a:t>Проекты профессионального роста</a:t>
            </a:r>
            <a:endParaRPr lang="ru-RU" sz="1600" dirty="0"/>
          </a:p>
        </p:txBody>
      </p:sp>
      <p:sp>
        <p:nvSpPr>
          <p:cNvPr id="53" name="Параллелограмм 52"/>
          <p:cNvSpPr/>
          <p:nvPr/>
        </p:nvSpPr>
        <p:spPr>
          <a:xfrm>
            <a:off x="179165" y="4076675"/>
            <a:ext cx="3096692" cy="504056"/>
          </a:xfrm>
          <a:prstGeom prst="parallelogram">
            <a:avLst>
              <a:gd name="adj" fmla="val 27134"/>
            </a:avLst>
          </a:prstGeom>
          <a:gradFill>
            <a:gsLst>
              <a:gs pos="0">
                <a:srgbClr val="4BACC6">
                  <a:lumMod val="75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Ins="0" rtlCol="0" anchor="ctr"/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>
                <a:cs typeface="Times New Roman" pitchFamily="18" charset="0"/>
              </a:rPr>
              <a:t>Корпоративный стандарт</a:t>
            </a:r>
            <a:endParaRPr lang="ru-RU" sz="1600" dirty="0">
              <a:cs typeface="Times New Roman" pitchFamily="18" charset="0"/>
            </a:endParaRPr>
          </a:p>
        </p:txBody>
      </p:sp>
      <p:sp>
        <p:nvSpPr>
          <p:cNvPr id="54" name="Параллелограмм 53"/>
          <p:cNvSpPr/>
          <p:nvPr/>
        </p:nvSpPr>
        <p:spPr>
          <a:xfrm>
            <a:off x="3275857" y="4076675"/>
            <a:ext cx="3024335" cy="504056"/>
          </a:xfrm>
          <a:prstGeom prst="parallelogram">
            <a:avLst>
              <a:gd name="adj" fmla="val 27134"/>
            </a:avLst>
          </a:prstGeom>
          <a:gradFill>
            <a:gsLst>
              <a:gs pos="0">
                <a:srgbClr val="4BACC6">
                  <a:lumMod val="75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Ins="0" rtlCol="0" anchor="ctr"/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>
                <a:cs typeface="Times New Roman" pitchFamily="18" charset="0"/>
              </a:rPr>
              <a:t>Эффективные контракты</a:t>
            </a:r>
            <a:endParaRPr lang="ru-RU" sz="1600" dirty="0">
              <a:cs typeface="Times New Roman" pitchFamily="18" charset="0"/>
            </a:endParaRPr>
          </a:p>
        </p:txBody>
      </p:sp>
      <p:sp>
        <p:nvSpPr>
          <p:cNvPr id="55" name="Параллелограмм 54"/>
          <p:cNvSpPr/>
          <p:nvPr/>
        </p:nvSpPr>
        <p:spPr>
          <a:xfrm>
            <a:off x="6300192" y="4077072"/>
            <a:ext cx="2736304" cy="504056"/>
          </a:xfrm>
          <a:prstGeom prst="parallelogram">
            <a:avLst>
              <a:gd name="adj" fmla="val 27134"/>
            </a:avLst>
          </a:prstGeom>
          <a:gradFill>
            <a:gsLst>
              <a:gs pos="0">
                <a:srgbClr val="4BACC6">
                  <a:lumMod val="75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Ins="0" rtlCol="0" anchor="ctr"/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 smtClean="0">
                <a:cs typeface="Times New Roman" pitchFamily="18" charset="0"/>
              </a:rPr>
              <a:t>Оценка квалификации</a:t>
            </a:r>
            <a:endParaRPr lang="ru-RU" sz="1600" dirty="0"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159" y="465243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cap="all" dirty="0" smtClean="0">
                <a:solidFill>
                  <a:schemeClr val="bg1"/>
                </a:solidFill>
              </a:rPr>
              <a:t>тиражирование результатов пилотирования</a:t>
            </a:r>
            <a:endParaRPr lang="ru-RU" altLang="ru-RU" sz="2000" b="1" cap="all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75443"/>
              </p:ext>
            </p:extLst>
          </p:nvPr>
        </p:nvGraphicFramePr>
        <p:xfrm>
          <a:off x="152493" y="5052545"/>
          <a:ext cx="8857332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7379"/>
                <a:gridCol w="3240360"/>
                <a:gridCol w="2349593"/>
              </a:tblGrid>
              <a:tr h="3206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Педагогические площадки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Методические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сборники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Образовательный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атлас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Региональный семинар-конференция ИПК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Окружной совещание МО КК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Окружной методический день в ДОУ №10</a:t>
                      </a:r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Аттестация педагогов в  соответствии с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</a:rPr>
                        <a:t>профстандартом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, Красноярск, 2017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Инновационный опыт – основа системных изменений, Канск, 2018</a:t>
                      </a:r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Сбор информации об инновационных и практиках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20" name="Пятиугольник 19"/>
          <p:cNvSpPr/>
          <p:nvPr/>
        </p:nvSpPr>
        <p:spPr bwMode="auto">
          <a:xfrm>
            <a:off x="4875707" y="3642585"/>
            <a:ext cx="2560938" cy="344959"/>
          </a:xfrm>
          <a:prstGeom prst="homePlate">
            <a:avLst>
              <a:gd name="adj" fmla="val 32213"/>
            </a:avLst>
          </a:prstGeom>
          <a:solidFill>
            <a:srgbClr val="DD8F3A"/>
          </a:solidFill>
          <a:ln w="38100"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1" name="Пятиугольник 20"/>
          <p:cNvSpPr/>
          <p:nvPr/>
        </p:nvSpPr>
        <p:spPr bwMode="auto">
          <a:xfrm rot="10800000">
            <a:off x="2153448" y="3642587"/>
            <a:ext cx="2560938" cy="344959"/>
          </a:xfrm>
          <a:prstGeom prst="homePlate">
            <a:avLst>
              <a:gd name="adj" fmla="val 32213"/>
            </a:avLst>
          </a:prstGeom>
          <a:solidFill>
            <a:srgbClr val="DD8F3A"/>
          </a:solidFill>
          <a:ln w="38100"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705" y="3483201"/>
            <a:ext cx="4846637" cy="72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78"/>
          <p:cNvGrpSpPr>
            <a:grpSpLocks/>
          </p:cNvGrpSpPr>
          <p:nvPr/>
        </p:nvGrpSpPr>
        <p:grpSpPr bwMode="auto">
          <a:xfrm>
            <a:off x="128411" y="1441014"/>
            <a:ext cx="9025413" cy="999143"/>
            <a:chOff x="673" y="1217648"/>
            <a:chExt cx="9033048" cy="1983002"/>
          </a:xfrm>
          <a:noFill/>
        </p:grpSpPr>
        <p:sp>
          <p:nvSpPr>
            <p:cNvPr id="36" name="Прямоугольник 35"/>
            <p:cNvSpPr/>
            <p:nvPr/>
          </p:nvSpPr>
          <p:spPr>
            <a:xfrm>
              <a:off x="337169" y="1560693"/>
              <a:ext cx="8533064" cy="1439924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grpFill/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42354" name="TextBox 51"/>
            <p:cNvSpPr txBox="1">
              <a:spLocks noChangeArrowheads="1"/>
            </p:cNvSpPr>
            <p:nvPr/>
          </p:nvSpPr>
          <p:spPr bwMode="auto">
            <a:xfrm>
              <a:off x="673" y="1217648"/>
              <a:ext cx="423394" cy="183253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5400" b="1" dirty="0" smtClean="0">
                  <a:solidFill>
                    <a:schemeClr val="accent5">
                      <a:lumMod val="75000"/>
                    </a:schemeClr>
                  </a:solidFill>
                </a:rPr>
                <a:t>1</a:t>
              </a:r>
              <a:endParaRPr lang="ru-RU" altLang="ru-RU" sz="5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2355" name="Прямоугольник 67"/>
            <p:cNvSpPr>
              <a:spLocks noChangeArrowheads="1"/>
            </p:cNvSpPr>
            <p:nvPr/>
          </p:nvSpPr>
          <p:spPr bwMode="auto">
            <a:xfrm>
              <a:off x="1291678" y="1578046"/>
              <a:ext cx="7742043" cy="55586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41338" indent="-541338"/>
              <a:endParaRPr lang="ru-RU" altLang="ru-RU" sz="2200" dirty="0"/>
            </a:p>
          </p:txBody>
        </p:sp>
      </p:grpSp>
      <p:sp>
        <p:nvSpPr>
          <p:cNvPr id="73" name="Прямоугольник 72"/>
          <p:cNvSpPr/>
          <p:nvPr/>
        </p:nvSpPr>
        <p:spPr bwMode="auto">
          <a:xfrm>
            <a:off x="196850" y="3106738"/>
            <a:ext cx="179388" cy="1725612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21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11161"/>
            <a:ext cx="9153159" cy="402354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500033" y="285728"/>
            <a:ext cx="5000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Основные Задачи </a:t>
            </a:r>
          </a:p>
        </p:txBody>
      </p:sp>
      <p:grpSp>
        <p:nvGrpSpPr>
          <p:cNvPr id="27" name="Группа 78"/>
          <p:cNvGrpSpPr>
            <a:grpSpLocks/>
          </p:cNvGrpSpPr>
          <p:nvPr/>
        </p:nvGrpSpPr>
        <p:grpSpPr bwMode="auto">
          <a:xfrm>
            <a:off x="100708" y="2225844"/>
            <a:ext cx="8873552" cy="880895"/>
            <a:chOff x="-12978" y="397240"/>
            <a:chExt cx="8883211" cy="280341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337169" y="1560693"/>
              <a:ext cx="8533064" cy="1639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0" name="TextBox 51"/>
            <p:cNvSpPr txBox="1">
              <a:spLocks noChangeArrowheads="1"/>
            </p:cNvSpPr>
            <p:nvPr/>
          </p:nvSpPr>
          <p:spPr bwMode="auto">
            <a:xfrm>
              <a:off x="-12978" y="397240"/>
              <a:ext cx="776251" cy="2124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5400" b="1" dirty="0" smtClean="0">
                  <a:solidFill>
                    <a:schemeClr val="accent5">
                      <a:lumMod val="75000"/>
                    </a:schemeClr>
                  </a:solidFill>
                </a:rPr>
                <a:t>2</a:t>
              </a:r>
              <a:endParaRPr lang="ru-RU" altLang="ru-RU" sz="5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2" name="Группа 78"/>
          <p:cNvGrpSpPr>
            <a:grpSpLocks/>
          </p:cNvGrpSpPr>
          <p:nvPr/>
        </p:nvGrpSpPr>
        <p:grpSpPr bwMode="auto">
          <a:xfrm>
            <a:off x="118586" y="3106739"/>
            <a:ext cx="9025414" cy="1186357"/>
            <a:chOff x="-5333" y="356845"/>
            <a:chExt cx="9039054" cy="2843805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337169" y="1587681"/>
              <a:ext cx="8533064" cy="1439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5" name="TextBox 51"/>
            <p:cNvSpPr txBox="1">
              <a:spLocks noChangeArrowheads="1"/>
            </p:cNvSpPr>
            <p:nvPr/>
          </p:nvSpPr>
          <p:spPr bwMode="auto">
            <a:xfrm>
              <a:off x="-5333" y="356845"/>
              <a:ext cx="999943" cy="905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5400" b="1" dirty="0" smtClean="0">
                  <a:solidFill>
                    <a:schemeClr val="accent5">
                      <a:lumMod val="75000"/>
                    </a:schemeClr>
                  </a:solidFill>
                </a:rPr>
                <a:t>3</a:t>
              </a:r>
              <a:endParaRPr lang="ru-RU" altLang="ru-RU" sz="5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7" name="Прямоугольник 67"/>
            <p:cNvSpPr>
              <a:spLocks noChangeArrowheads="1"/>
            </p:cNvSpPr>
            <p:nvPr/>
          </p:nvSpPr>
          <p:spPr bwMode="auto">
            <a:xfrm>
              <a:off x="1291678" y="1578046"/>
              <a:ext cx="7742043" cy="55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41338" indent="-541338"/>
              <a:endParaRPr lang="ru-RU" altLang="ru-RU" sz="2200" dirty="0"/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679247" y="2339370"/>
            <a:ext cx="8143932" cy="646331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dirty="0" smtClean="0">
                <a:cs typeface="Times New Roman" pitchFamily="18" charset="0"/>
              </a:rPr>
              <a:t>Апробировать имеющийся опыт новых </a:t>
            </a:r>
            <a:r>
              <a:rPr lang="ru-RU" dirty="0">
                <a:cs typeface="Times New Roman" pitchFamily="18" charset="0"/>
              </a:rPr>
              <a:t>форм оценочных процедур для выявления дефицитов профессиональной компетентности педагогов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61720" y="3232219"/>
            <a:ext cx="8143932" cy="92333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Обеспечить новые походы в заявочной кампании для повышения квалификации педагогов с учетом введения профессионального стандарта и корпоративного </a:t>
            </a:r>
            <a:r>
              <a:rPr lang="ru-RU" dirty="0" smtClean="0">
                <a:cs typeface="Times New Roman" pitchFamily="18" charset="0"/>
              </a:rPr>
              <a:t>заказа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655583" y="1579513"/>
            <a:ext cx="8143931" cy="646331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Обеспечить переход </a:t>
            </a:r>
            <a:r>
              <a:rPr lang="ru-RU" dirty="0" smtClean="0">
                <a:cs typeface="Times New Roman" pitchFamily="18" charset="0"/>
              </a:rPr>
              <a:t>аттестации </a:t>
            </a:r>
            <a:r>
              <a:rPr lang="ru-RU" dirty="0">
                <a:cs typeface="Times New Roman" pitchFamily="18" charset="0"/>
              </a:rPr>
              <a:t>на соответствие занимаемой должности в</a:t>
            </a:r>
            <a:r>
              <a:rPr lang="ru-RU" dirty="0" smtClean="0">
                <a:cs typeface="Times New Roman" pitchFamily="18" charset="0"/>
              </a:rPr>
              <a:t> традиционной форме к </a:t>
            </a:r>
            <a:r>
              <a:rPr lang="ru-RU" dirty="0">
                <a:cs typeface="Times New Roman" pitchFamily="18" charset="0"/>
              </a:rPr>
              <a:t>использованию </a:t>
            </a:r>
            <a:r>
              <a:rPr lang="ru-RU" dirty="0" smtClean="0">
                <a:cs typeface="Times New Roman" pitchFamily="18" charset="0"/>
              </a:rPr>
              <a:t>оценки </a:t>
            </a:r>
            <a:r>
              <a:rPr lang="ru-RU" dirty="0">
                <a:cs typeface="Times New Roman" pitchFamily="18" charset="0"/>
              </a:rPr>
              <a:t>квалификации</a:t>
            </a:r>
            <a:r>
              <a:rPr lang="ru-RU" dirty="0" smtClean="0">
                <a:cs typeface="Times New Roman" pitchFamily="18" charset="0"/>
              </a:rPr>
              <a:t> 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26" name="Рисунок 25" descr="Рисунок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917" y="90878"/>
            <a:ext cx="3429024" cy="920283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118588" y="4943755"/>
            <a:ext cx="8859917" cy="165600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708" y="4313568"/>
            <a:ext cx="8889766" cy="2440573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286544" y="4566198"/>
            <a:ext cx="4214316" cy="1700890"/>
          </a:xfrm>
          <a:prstGeom prst="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r>
              <a:rPr lang="ru-RU" sz="2000" b="1" dirty="0">
                <a:solidFill>
                  <a:schemeClr val="bg1"/>
                </a:solidFill>
              </a:rPr>
              <a:t>ВНЕДРЕНИЕ МОТИВАЦИОННЫХ МЕХАНИЗМОВ АКТУАЛЬНЫХ ИЗМЕНЕНИЙ КВАЛИФИКАЦИИ ПЕДАГОГОВ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96850" y="4509120"/>
            <a:ext cx="8626329" cy="203285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77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" y="1"/>
            <a:ext cx="2004365" cy="997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23"/>
          <p:cNvGrpSpPr/>
          <p:nvPr/>
        </p:nvGrpSpPr>
        <p:grpSpPr>
          <a:xfrm>
            <a:off x="357159" y="97715"/>
            <a:ext cx="3604800" cy="857232"/>
            <a:chOff x="100640" y="86604"/>
            <a:chExt cx="3604800" cy="857232"/>
          </a:xfrm>
        </p:grpSpPr>
        <p:pic>
          <p:nvPicPr>
            <p:cNvPr id="25" name="Picture 7" descr="C:\Users\ПономарёваЛБ\Desktop\KANSK_gerb_500px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640" y="86604"/>
              <a:ext cx="690388" cy="857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Прямоугольник 25"/>
            <p:cNvSpPr/>
            <p:nvPr/>
          </p:nvSpPr>
          <p:spPr>
            <a:xfrm>
              <a:off x="857224" y="214290"/>
              <a:ext cx="2848216" cy="624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ru-RU" altLang="ru-RU" sz="1400" cap="all" dirty="0" smtClean="0">
                  <a:solidFill>
                    <a:srgbClr val="5077A6"/>
                  </a:solidFill>
                  <a:latin typeface="Arial" pitchFamily="34" charset="0"/>
                  <a:cs typeface="Arial" pitchFamily="34" charset="0"/>
                </a:rPr>
                <a:t>УПРАВЛЕНИЕ ОБРАЗОВАНИЯ </a:t>
              </a:r>
            </a:p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ru-RU" altLang="ru-RU" sz="1400" cap="all" dirty="0" smtClean="0">
                  <a:solidFill>
                    <a:srgbClr val="5077A6"/>
                  </a:solidFill>
                  <a:latin typeface="Arial" pitchFamily="34" charset="0"/>
                  <a:cs typeface="Arial" pitchFamily="34" charset="0"/>
                </a:rPr>
                <a:t>АДМИНИСТРАЦИИ г. КАНСКА</a:t>
              </a:r>
            </a:p>
          </p:txBody>
        </p:sp>
      </p:grpSp>
      <p:pic>
        <p:nvPicPr>
          <p:cNvPr id="27" name="Рисунок 26" descr="Рисунок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188" y="66189"/>
            <a:ext cx="3357586" cy="920283"/>
          </a:xfrm>
          <a:prstGeom prst="rect">
            <a:avLst/>
          </a:prstGeom>
        </p:spPr>
      </p:pic>
      <p:pic>
        <p:nvPicPr>
          <p:cNvPr id="28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5929330"/>
            <a:ext cx="9153159" cy="6038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81594" y="1196752"/>
            <a:ext cx="78581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ПОВЫШЕНИЕ </a:t>
            </a:r>
            <a:r>
              <a:rPr lang="ru-RU" sz="2800" b="1" cap="all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ЭФФЕКТИВНОСТИ СИСТЕМЫ ВЫЯВЛЕНИЯ, ПОДДЕРЖКИ И РАЗВИТИЯ СПОСОБНОСТЕЙ И ТАЛАНТОВ У ДЕТЕЙ ГОРОДА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7159" y="3012634"/>
            <a:ext cx="4070826" cy="279263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ЦЕЛЬ:</a:t>
            </a:r>
          </a:p>
          <a:p>
            <a:r>
              <a:rPr lang="ru-RU" sz="2400" dirty="0" smtClean="0">
                <a:solidFill>
                  <a:schemeClr val="tx1"/>
                </a:solidFill>
                <a:cs typeface="Times New Roman" pitchFamily="18" charset="0"/>
              </a:rPr>
              <a:t>Создание эффективной системы  сопровождения одаренных детей с привлечением дополнительных ресурсов </a:t>
            </a:r>
            <a:endParaRPr lang="ru-RU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140968"/>
            <a:ext cx="3816424" cy="25202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951" y="3012634"/>
            <a:ext cx="3931823" cy="277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808149" y="3172521"/>
            <a:ext cx="3724291" cy="25202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53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3"/>
          <p:cNvGrpSpPr/>
          <p:nvPr/>
        </p:nvGrpSpPr>
        <p:grpSpPr>
          <a:xfrm rot="10800000">
            <a:off x="6515885" y="1360268"/>
            <a:ext cx="1607355" cy="357190"/>
            <a:chOff x="5214942" y="4214818"/>
            <a:chExt cx="3929058" cy="357190"/>
          </a:xfrm>
        </p:grpSpPr>
        <p:sp>
          <p:nvSpPr>
            <p:cNvPr id="32" name="Пятиугольник 31"/>
            <p:cNvSpPr/>
            <p:nvPr/>
          </p:nvSpPr>
          <p:spPr bwMode="auto">
            <a:xfrm rot="10800000">
              <a:off x="5214942" y="4214818"/>
              <a:ext cx="3722400" cy="357190"/>
            </a:xfrm>
            <a:prstGeom prst="homePlate">
              <a:avLst>
                <a:gd name="adj" fmla="val 32213"/>
              </a:avLst>
            </a:prstGeom>
            <a:solidFill>
              <a:srgbClr val="DD8F3A"/>
            </a:solidFill>
            <a:ln w="381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3" name="Пятиугольник 32"/>
            <p:cNvSpPr/>
            <p:nvPr/>
          </p:nvSpPr>
          <p:spPr bwMode="auto">
            <a:xfrm flipH="1">
              <a:off x="5624100" y="4214818"/>
              <a:ext cx="3519900" cy="357190"/>
            </a:xfrm>
            <a:prstGeom prst="homePlate">
              <a:avLst>
                <a:gd name="adj" fmla="val 32213"/>
              </a:avLst>
            </a:prstGeom>
            <a:solidFill>
              <a:schemeClr val="accent5">
                <a:lumMod val="75000"/>
              </a:schemeClr>
            </a:solidFill>
            <a:ln w="38100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/>
                <a:t> </a:t>
              </a:r>
              <a:r>
                <a:rPr lang="ru-RU" sz="1600" dirty="0" smtClean="0"/>
                <a:t> </a:t>
              </a:r>
              <a:endParaRPr lang="ru-RU" sz="1600" dirty="0"/>
            </a:p>
          </p:txBody>
        </p:sp>
      </p:grpSp>
      <p:pic>
        <p:nvPicPr>
          <p:cNvPr id="4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9159" y="1142984"/>
            <a:ext cx="9153159" cy="14287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1520" y="142852"/>
            <a:ext cx="5256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1400" cap="all" dirty="0" smtClean="0">
                <a:ln w="0"/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СОПРОВОЖДЕНИЕ способных и талантливых детей 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8" name="Рисунок 27" descr="Рисунок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570" y="214290"/>
            <a:ext cx="3286148" cy="920283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0" y="1357298"/>
            <a:ext cx="3071802" cy="571504"/>
            <a:chOff x="0" y="1357298"/>
            <a:chExt cx="3071802" cy="571504"/>
          </a:xfrm>
        </p:grpSpPr>
        <p:sp>
          <p:nvSpPr>
            <p:cNvPr id="10" name="Пятиугольник 9"/>
            <p:cNvSpPr/>
            <p:nvPr/>
          </p:nvSpPr>
          <p:spPr bwMode="auto">
            <a:xfrm>
              <a:off x="2143108" y="1357298"/>
              <a:ext cx="928694" cy="571504"/>
            </a:xfrm>
            <a:prstGeom prst="homePlate">
              <a:avLst>
                <a:gd name="adj" fmla="val 32213"/>
              </a:avLst>
            </a:prstGeom>
            <a:solidFill>
              <a:srgbClr val="DD8F3A"/>
            </a:solidFill>
            <a:ln w="381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1" name="Пятиугольник 10"/>
            <p:cNvSpPr/>
            <p:nvPr/>
          </p:nvSpPr>
          <p:spPr bwMode="auto">
            <a:xfrm>
              <a:off x="0" y="1357298"/>
              <a:ext cx="2928926" cy="571504"/>
            </a:xfrm>
            <a:prstGeom prst="homePlate">
              <a:avLst>
                <a:gd name="adj" fmla="val 32213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altLang="ru-RU" sz="1400" b="1" cap="all" dirty="0" smtClean="0">
                  <a:solidFill>
                    <a:schemeClr val="bg1"/>
                  </a:solidFill>
                </a:rPr>
                <a:t>Победители и призеры Регионального этапа </a:t>
              </a:r>
              <a:r>
                <a:rPr lang="ru-RU" altLang="ru-RU" sz="1400" b="1" cap="all" dirty="0" err="1" smtClean="0">
                  <a:solidFill>
                    <a:schemeClr val="bg1"/>
                  </a:solidFill>
                </a:rPr>
                <a:t>всош</a:t>
              </a:r>
              <a:endParaRPr lang="ru-RU" altLang="ru-RU" sz="1400" b="1" cap="all" dirty="0">
                <a:solidFill>
                  <a:schemeClr val="bg1"/>
                </a:solidFill>
              </a:endParaRPr>
            </a:p>
          </p:txBody>
        </p:sp>
      </p:grpSp>
      <p:pic>
        <p:nvPicPr>
          <p:cNvPr id="26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4857760"/>
            <a:ext cx="9153159" cy="3580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57126" y="4846468"/>
            <a:ext cx="878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 smtClean="0">
                <a:cs typeface="Times New Roman" pitchFamily="18" charset="0"/>
              </a:rPr>
              <a:t>Результаты участия команд г. Канска в краевом этапе ШСЛ </a:t>
            </a:r>
            <a:endParaRPr lang="ru-RU" sz="2000" dirty="0"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79426"/>
              </p:ext>
            </p:extLst>
          </p:nvPr>
        </p:nvGraphicFramePr>
        <p:xfrm>
          <a:off x="4429125" y="5286389"/>
          <a:ext cx="4500593" cy="1442506"/>
        </p:xfrm>
        <a:graphic>
          <a:graphicData uri="http://schemas.openxmlformats.org/drawingml/2006/table">
            <a:tbl>
              <a:tblPr/>
              <a:tblGrid>
                <a:gridCol w="1655043"/>
                <a:gridCol w="1512168"/>
                <a:gridCol w="1333382"/>
              </a:tblGrid>
              <a:tr h="236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+mn-lt"/>
                          <a:ea typeface="Times New Roman"/>
                          <a:cs typeface="Times New Roman" pitchFamily="18" charset="0"/>
                        </a:rPr>
                        <a:t>Вид спорта</a:t>
                      </a:r>
                      <a:endParaRPr lang="ru-RU" sz="16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n-lt"/>
                          <a:ea typeface="Times New Roman"/>
                          <a:cs typeface="Times New Roman" pitchFamily="18" charset="0"/>
                        </a:rPr>
                        <a:t>Результат </a:t>
                      </a:r>
                      <a:endParaRPr lang="ru-RU" sz="16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n-lt"/>
                          <a:ea typeface="Times New Roman"/>
                          <a:cs typeface="Times New Roman" pitchFamily="18" charset="0"/>
                        </a:rPr>
                        <a:t>ОО</a:t>
                      </a:r>
                      <a:endParaRPr lang="ru-RU" sz="16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02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лыжные гонки</a:t>
                      </a:r>
                      <a:endParaRPr lang="ru-RU" sz="16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 pitchFamily="18" charset="0"/>
                        </a:rPr>
                        <a:t>1 </a:t>
                      </a:r>
                      <a:r>
                        <a:rPr lang="ru-RU" sz="1600" dirty="0" smtClean="0">
                          <a:latin typeface="+mn-lt"/>
                          <a:ea typeface="Times New Roman"/>
                          <a:cs typeface="Times New Roman" pitchFamily="18" charset="0"/>
                        </a:rPr>
                        <a:t>место</a:t>
                      </a:r>
                      <a:endParaRPr lang="ru-RU" sz="16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лицей 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№1 </a:t>
                      </a:r>
                      <a:endParaRPr lang="ru-RU" sz="16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99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 pitchFamily="18" charset="0"/>
                        </a:rPr>
                        <a:t>шахматы</a:t>
                      </a: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 pitchFamily="18" charset="0"/>
                        </a:rPr>
                        <a:t>2 место </a:t>
                      </a: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лицей 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№1 </a:t>
                      </a:r>
                      <a:endParaRPr lang="ru-RU" sz="16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4731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мини-футбол (девушки)</a:t>
                      </a:r>
                      <a:endParaRPr lang="ru-RU" sz="16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n-lt"/>
                          <a:ea typeface="Times New Roman"/>
                          <a:cs typeface="Times New Roman" pitchFamily="18" charset="0"/>
                        </a:rPr>
                        <a:t>2 </a:t>
                      </a:r>
                      <a:r>
                        <a:rPr lang="ru-RU" sz="1600" dirty="0">
                          <a:latin typeface="+mn-lt"/>
                          <a:ea typeface="Times New Roman"/>
                          <a:cs typeface="Times New Roman" pitchFamily="18" charset="0"/>
                        </a:rPr>
                        <a:t>место </a:t>
                      </a: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ООШ 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№20 </a:t>
                      </a:r>
                      <a:endParaRPr lang="ru-RU" sz="16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cxnSp>
        <p:nvCxnSpPr>
          <p:cNvPr id="19" name="Прямая соединительная линия 18"/>
          <p:cNvCxnSpPr/>
          <p:nvPr/>
        </p:nvCxnSpPr>
        <p:spPr>
          <a:xfrm rot="5400000">
            <a:off x="1572398" y="3143248"/>
            <a:ext cx="3428230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478057091"/>
              </p:ext>
            </p:extLst>
          </p:nvPr>
        </p:nvGraphicFramePr>
        <p:xfrm>
          <a:off x="0" y="1928802"/>
          <a:ext cx="3214678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5" name="Группа 33"/>
          <p:cNvGrpSpPr/>
          <p:nvPr/>
        </p:nvGrpSpPr>
        <p:grpSpPr>
          <a:xfrm>
            <a:off x="4576579" y="1360268"/>
            <a:ext cx="3214710" cy="357190"/>
            <a:chOff x="5214942" y="4214818"/>
            <a:chExt cx="3929058" cy="357190"/>
          </a:xfrm>
        </p:grpSpPr>
        <p:sp>
          <p:nvSpPr>
            <p:cNvPr id="24" name="Пятиугольник 23"/>
            <p:cNvSpPr/>
            <p:nvPr/>
          </p:nvSpPr>
          <p:spPr bwMode="auto">
            <a:xfrm rot="10800000">
              <a:off x="5214942" y="4214818"/>
              <a:ext cx="3722400" cy="357190"/>
            </a:xfrm>
            <a:prstGeom prst="homePlate">
              <a:avLst>
                <a:gd name="adj" fmla="val 32213"/>
              </a:avLst>
            </a:prstGeom>
            <a:solidFill>
              <a:srgbClr val="DD8F3A"/>
            </a:solidFill>
            <a:ln w="381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25" name="Пятиугольник 24"/>
            <p:cNvSpPr/>
            <p:nvPr/>
          </p:nvSpPr>
          <p:spPr bwMode="auto">
            <a:xfrm flipH="1">
              <a:off x="5357820" y="4214818"/>
              <a:ext cx="3786180" cy="357190"/>
            </a:xfrm>
            <a:prstGeom prst="homePlate">
              <a:avLst>
                <a:gd name="adj" fmla="val 32213"/>
              </a:avLst>
            </a:prstGeom>
            <a:solidFill>
              <a:schemeClr val="accent5">
                <a:lumMod val="75000"/>
              </a:schemeClr>
            </a:solidFill>
            <a:ln w="38100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/>
                <a:t> система сопровождения</a:t>
              </a:r>
              <a:endParaRPr lang="ru-RU" b="1" dirty="0"/>
            </a:p>
          </p:txBody>
        </p:sp>
      </p:grpSp>
      <p:sp>
        <p:nvSpPr>
          <p:cNvPr id="53" name="Параллелограмм 52"/>
          <p:cNvSpPr/>
          <p:nvPr/>
        </p:nvSpPr>
        <p:spPr>
          <a:xfrm>
            <a:off x="3491880" y="4293598"/>
            <a:ext cx="5184576" cy="431546"/>
          </a:xfrm>
          <a:prstGeom prst="parallelogram">
            <a:avLst>
              <a:gd name="adj" fmla="val 27134"/>
            </a:avLst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5000">
                <a:schemeClr val="accent5">
                  <a:lumMod val="75000"/>
                </a:schemeClr>
              </a:gs>
              <a:gs pos="55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</a:rPr>
              <a:t>База данных «Одаренные дети Красноярья»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chemeClr val="tx1"/>
              </a:solidFill>
            </a:endParaRPr>
          </a:p>
        </p:txBody>
      </p:sp>
      <p:graphicFrame>
        <p:nvGraphicFramePr>
          <p:cNvPr id="58" name="Диаграмма 57"/>
          <p:cNvGraphicFramePr/>
          <p:nvPr>
            <p:extLst>
              <p:ext uri="{D42A27DB-BD31-4B8C-83A1-F6EECF244321}">
                <p14:modId xmlns:p14="http://schemas.microsoft.com/office/powerpoint/2010/main" val="2401406744"/>
              </p:ext>
            </p:extLst>
          </p:nvPr>
        </p:nvGraphicFramePr>
        <p:xfrm>
          <a:off x="0" y="5126873"/>
          <a:ext cx="4355976" cy="170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54" name="Прямая со стрелкой 53"/>
          <p:cNvCxnSpPr/>
          <p:nvPr/>
        </p:nvCxnSpPr>
        <p:spPr>
          <a:xfrm>
            <a:off x="6894258" y="4005064"/>
            <a:ext cx="0" cy="288534"/>
          </a:xfrm>
          <a:prstGeom prst="straightConnector1">
            <a:avLst/>
          </a:prstGeom>
          <a:ln w="254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3815916" y="3936282"/>
            <a:ext cx="0" cy="357316"/>
          </a:xfrm>
          <a:prstGeom prst="straightConnector1">
            <a:avLst/>
          </a:prstGeom>
          <a:ln w="254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213553980"/>
              </p:ext>
            </p:extLst>
          </p:nvPr>
        </p:nvGraphicFramePr>
        <p:xfrm>
          <a:off x="3429787" y="1734329"/>
          <a:ext cx="5499931" cy="2422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17" name="Прямая со стрелкой 116"/>
          <p:cNvCxnSpPr/>
          <p:nvPr/>
        </p:nvCxnSpPr>
        <p:spPr>
          <a:xfrm flipH="1" flipV="1">
            <a:off x="5459916" y="2070333"/>
            <a:ext cx="288032" cy="7615"/>
          </a:xfrm>
          <a:prstGeom prst="straightConnector1">
            <a:avLst/>
          </a:prstGeom>
          <a:ln w="254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/>
          <p:cNvCxnSpPr/>
          <p:nvPr/>
        </p:nvCxnSpPr>
        <p:spPr>
          <a:xfrm>
            <a:off x="6444208" y="2077948"/>
            <a:ext cx="273534" cy="0"/>
          </a:xfrm>
          <a:prstGeom prst="straightConnector1">
            <a:avLst/>
          </a:prstGeom>
          <a:ln w="254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Скругленный прямоугольник 132"/>
          <p:cNvSpPr/>
          <p:nvPr/>
        </p:nvSpPr>
        <p:spPr>
          <a:xfrm>
            <a:off x="5724127" y="1772816"/>
            <a:ext cx="720081" cy="244827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/>
              <a:t>Общеобразовательная организация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570" y="214290"/>
            <a:ext cx="3286148" cy="9202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6442" y="135828"/>
            <a:ext cx="51514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kern="1400" cap="all" dirty="0" smtClean="0">
              <a:ln w="0"/>
              <a:solidFill>
                <a:srgbClr val="5077A6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kern="1400" cap="all" dirty="0" smtClean="0">
                <a:ln w="0"/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Основные Задачи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9159" y="1285860"/>
            <a:ext cx="9153159" cy="402354"/>
          </a:xfrm>
          <a:prstGeom prst="rect">
            <a:avLst/>
          </a:prstGeom>
          <a:noFill/>
        </p:spPr>
      </p:pic>
      <p:grpSp>
        <p:nvGrpSpPr>
          <p:cNvPr id="7" name="Группа 78"/>
          <p:cNvGrpSpPr>
            <a:grpSpLocks/>
          </p:cNvGrpSpPr>
          <p:nvPr/>
        </p:nvGrpSpPr>
        <p:grpSpPr bwMode="auto">
          <a:xfrm>
            <a:off x="146722" y="1814425"/>
            <a:ext cx="8817830" cy="1362047"/>
            <a:chOff x="159397" y="1218510"/>
            <a:chExt cx="8710836" cy="358125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2325" y="1560693"/>
              <a:ext cx="8157908" cy="3239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0" name="TextBox 51"/>
            <p:cNvSpPr txBox="1">
              <a:spLocks noChangeArrowheads="1"/>
            </p:cNvSpPr>
            <p:nvPr/>
          </p:nvSpPr>
          <p:spPr bwMode="auto">
            <a:xfrm>
              <a:off x="212355" y="1357470"/>
              <a:ext cx="999943" cy="1832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5400" b="1" dirty="0" smtClean="0">
                  <a:solidFill>
                    <a:schemeClr val="accent5">
                      <a:lumMod val="75000"/>
                    </a:schemeClr>
                  </a:solidFill>
                </a:rPr>
                <a:t>1</a:t>
              </a:r>
              <a:endParaRPr lang="ru-RU" altLang="ru-RU" sz="5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Прямоугольник 67"/>
            <p:cNvSpPr>
              <a:spLocks noChangeArrowheads="1"/>
            </p:cNvSpPr>
            <p:nvPr/>
          </p:nvSpPr>
          <p:spPr bwMode="auto">
            <a:xfrm>
              <a:off x="790383" y="1218510"/>
              <a:ext cx="8001793" cy="347973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000" dirty="0" smtClean="0"/>
                <a:t>Обеспечить эффективное сопровождения одаренных детей через </a:t>
              </a:r>
            </a:p>
            <a:p>
              <a:r>
                <a:rPr lang="ru-RU" sz="2000" dirty="0" smtClean="0"/>
                <a:t>разработку индивидуальных образовательных траекторий для обучающихся и создание программы профессионального развития педагога</a:t>
              </a:r>
            </a:p>
          </p:txBody>
        </p:sp>
      </p:grpSp>
      <p:sp>
        <p:nvSpPr>
          <p:cNvPr id="15" name="TextBox 51"/>
          <p:cNvSpPr txBox="1">
            <a:spLocks noChangeArrowheads="1"/>
          </p:cNvSpPr>
          <p:nvPr/>
        </p:nvSpPr>
        <p:spPr bwMode="auto">
          <a:xfrm>
            <a:off x="153917" y="3209601"/>
            <a:ext cx="5713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5400" b="1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ru-RU" altLang="ru-RU" sz="5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706442" y="3209601"/>
            <a:ext cx="8313318" cy="12319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785458" y="3311301"/>
            <a:ext cx="8100078" cy="970373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2000" dirty="0" smtClean="0">
                <a:solidFill>
                  <a:schemeClr val="tx1"/>
                </a:solidFill>
              </a:rPr>
              <a:t>Организовать работу по привлечению дополнительных ресурсов, в том числе  дистанционного образования, сетевого взаимодействия с педагогами высшей школы и др.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21" y="4440937"/>
            <a:ext cx="8873039" cy="221284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04054" y="4539361"/>
            <a:ext cx="8681482" cy="201600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66144" y="4696916"/>
            <a:ext cx="4214316" cy="1700890"/>
          </a:xfrm>
          <a:prstGeom prst="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r>
              <a:rPr lang="ru-RU" sz="2000" b="1" dirty="0">
                <a:solidFill>
                  <a:schemeClr val="bg1"/>
                </a:solidFill>
              </a:rPr>
              <a:t>ПОВЫШЕНИЕ ЭФФЕКТИВНОСТИ СИСТЕМЫ ВЫЯВЛЕНИЯ, ПОДДЕРЖКИ И РАЗВИТИЯ СПОСОБНОСТЕЙ И ТАЛАНТОВ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marL="361950"/>
            <a:r>
              <a:rPr lang="ru-RU" sz="2000" b="1" dirty="0" smtClean="0">
                <a:solidFill>
                  <a:schemeClr val="bg1"/>
                </a:solidFill>
              </a:rPr>
              <a:t>У </a:t>
            </a:r>
            <a:r>
              <a:rPr lang="ru-RU" sz="2000" b="1" dirty="0">
                <a:solidFill>
                  <a:schemeClr val="bg1"/>
                </a:solidFill>
              </a:rPr>
              <a:t>ДЕТЕЙ ГОРОДА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6"/>
            <a:ext cx="6978934" cy="64672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260648"/>
            <a:ext cx="3876746" cy="653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8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" y="1"/>
            <a:ext cx="2004365" cy="997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42910" y="6143644"/>
            <a:ext cx="78582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Группа 23"/>
          <p:cNvGrpSpPr/>
          <p:nvPr/>
        </p:nvGrpSpPr>
        <p:grpSpPr>
          <a:xfrm>
            <a:off x="248269" y="86604"/>
            <a:ext cx="3604800" cy="857232"/>
            <a:chOff x="100640" y="86604"/>
            <a:chExt cx="3604800" cy="857232"/>
          </a:xfrm>
        </p:grpSpPr>
        <p:pic>
          <p:nvPicPr>
            <p:cNvPr id="25" name="Picture 7" descr="C:\Users\ПономарёваЛБ\Desktop\KANSK_gerb_500px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640" y="86604"/>
              <a:ext cx="690388" cy="857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Прямоугольник 25"/>
            <p:cNvSpPr/>
            <p:nvPr/>
          </p:nvSpPr>
          <p:spPr>
            <a:xfrm>
              <a:off x="857224" y="214290"/>
              <a:ext cx="2848216" cy="624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ru-RU" altLang="ru-RU" sz="1400" cap="all" dirty="0" smtClean="0">
                  <a:solidFill>
                    <a:srgbClr val="5077A6"/>
                  </a:solidFill>
                  <a:latin typeface="Arial" pitchFamily="34" charset="0"/>
                  <a:cs typeface="Arial" pitchFamily="34" charset="0"/>
                </a:rPr>
                <a:t>УПРАВЛЕНИЕ ОБРАЗОВАНИЯ </a:t>
              </a:r>
            </a:p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ru-RU" altLang="ru-RU" sz="1400" cap="all" dirty="0" smtClean="0">
                  <a:solidFill>
                    <a:srgbClr val="5077A6"/>
                  </a:solidFill>
                  <a:latin typeface="Arial" pitchFamily="34" charset="0"/>
                  <a:cs typeface="Arial" pitchFamily="34" charset="0"/>
                </a:rPr>
                <a:t>АДМИНИСТРАЦИИ г. КАНСКА</a:t>
              </a:r>
            </a:p>
          </p:txBody>
        </p:sp>
      </p:grpSp>
      <p:pic>
        <p:nvPicPr>
          <p:cNvPr id="27" name="Рисунок 26" descr="Рисунок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8" y="92778"/>
            <a:ext cx="3357586" cy="920283"/>
          </a:xfrm>
          <a:prstGeom prst="rect">
            <a:avLst/>
          </a:prstGeom>
        </p:spPr>
      </p:pic>
      <p:pic>
        <p:nvPicPr>
          <p:cNvPr id="28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9159" y="6215082"/>
            <a:ext cx="9153159" cy="6038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28596" y="1340768"/>
            <a:ext cx="8286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СОВРЕМЕННОЕ ТЕХНОЛОГИЧЕСКОЕ ОБРАЗОВАНИЕ</a:t>
            </a:r>
            <a:endParaRPr lang="ru-RU" sz="3200" b="1" cap="all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8269" y="2780928"/>
            <a:ext cx="4210262" cy="324036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r>
              <a:rPr lang="ru-RU" sz="2200" b="1" dirty="0" smtClean="0">
                <a:solidFill>
                  <a:schemeClr val="tx1"/>
                </a:solidFill>
                <a:cs typeface="Times New Roman" pitchFamily="18" charset="0"/>
              </a:rPr>
              <a:t>ЦЕЛЬ:</a:t>
            </a:r>
          </a:p>
          <a:p>
            <a:r>
              <a:rPr lang="ru-RU" sz="2200" dirty="0" smtClean="0">
                <a:solidFill>
                  <a:schemeClr val="tx1"/>
                </a:solidFill>
                <a:cs typeface="Times New Roman" pitchFamily="18" charset="0"/>
              </a:rPr>
              <a:t>Становление практик технологического образования на основе кооперации образовательных организаций всех уровней, обеспечивающих развитие компетенций, востребованных в новом технологическом укладе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73180" y="2924944"/>
            <a:ext cx="3960440" cy="2952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88" r="7317"/>
          <a:stretch/>
        </p:blipFill>
        <p:spPr>
          <a:xfrm>
            <a:off x="4788024" y="2780928"/>
            <a:ext cx="4107685" cy="324036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861646" y="2931542"/>
            <a:ext cx="3960440" cy="2952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53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1142984"/>
            <a:ext cx="9153159" cy="14287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55575" y="186563"/>
            <a:ext cx="600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Современное технологическое  образование </a:t>
            </a:r>
            <a:endParaRPr lang="ru-RU" sz="1400" dirty="0"/>
          </a:p>
        </p:txBody>
      </p:sp>
      <p:pic>
        <p:nvPicPr>
          <p:cNvPr id="28" name="Рисунок 27" descr="Рисунок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141921"/>
            <a:ext cx="2989566" cy="920283"/>
          </a:xfrm>
          <a:prstGeom prst="rect">
            <a:avLst/>
          </a:prstGeom>
        </p:spPr>
      </p:pic>
      <p:pic>
        <p:nvPicPr>
          <p:cNvPr id="26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3214686"/>
            <a:ext cx="9153159" cy="142876"/>
          </a:xfrm>
          <a:prstGeom prst="rect">
            <a:avLst/>
          </a:prstGeom>
          <a:noFill/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534238"/>
              </p:ext>
            </p:extLst>
          </p:nvPr>
        </p:nvGraphicFramePr>
        <p:xfrm>
          <a:off x="0" y="2963328"/>
          <a:ext cx="9144000" cy="1695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3888"/>
                <a:gridCol w="3528392"/>
                <a:gridCol w="2051720"/>
              </a:tblGrid>
              <a:tr h="359197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JuniorSkills</a:t>
                      </a:r>
                      <a:endParaRPr lang="ru-R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0998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Мобильная</a:t>
                      </a:r>
                      <a:r>
                        <a:rPr lang="ru-RU" b="1" baseline="0" dirty="0" smtClean="0"/>
                        <a:t> робототехника</a:t>
                      </a:r>
                      <a:endParaRPr lang="ru-RU" b="1" dirty="0"/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/>
                        <a:t>Мультимедийная</a:t>
                      </a:r>
                      <a:r>
                        <a:rPr lang="ru-RU" b="1" dirty="0" smtClean="0"/>
                        <a:t> журналистика</a:t>
                      </a:r>
                      <a:endParaRPr lang="ru-RU" b="1" dirty="0"/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Электроника </a:t>
                      </a:r>
                      <a:endParaRPr lang="ru-RU" b="1" dirty="0"/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72854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+mn-lt"/>
                          <a:cs typeface="Times New Roman" pitchFamily="18" charset="0"/>
                        </a:rPr>
                        <a:t>ЦТТ,</a:t>
                      </a:r>
                      <a:r>
                        <a:rPr lang="ru-RU" baseline="0" dirty="0" smtClean="0">
                          <a:latin typeface="+mn-lt"/>
                          <a:cs typeface="Times New Roman" pitchFamily="18" charset="0"/>
                        </a:rPr>
                        <a:t> Лицей №1, </a:t>
                      </a:r>
                    </a:p>
                    <a:p>
                      <a:pPr algn="ctr"/>
                      <a:r>
                        <a:rPr lang="ru-RU" baseline="0" dirty="0" smtClean="0">
                          <a:latin typeface="+mn-lt"/>
                          <a:cs typeface="Times New Roman" pitchFamily="18" charset="0"/>
                        </a:rPr>
                        <a:t>Гимназии №1, 4, СОШ №3,6</a:t>
                      </a:r>
                      <a:endParaRPr lang="ru-RU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+mn-lt"/>
                          <a:cs typeface="Times New Roman" pitchFamily="18" charset="0"/>
                        </a:rPr>
                        <a:t>ЦТТ, ДДТ,</a:t>
                      </a:r>
                      <a:r>
                        <a:rPr lang="ru-RU" baseline="0" dirty="0" smtClean="0">
                          <a:latin typeface="+mn-lt"/>
                          <a:cs typeface="Times New Roman" pitchFamily="18" charset="0"/>
                        </a:rPr>
                        <a:t> Лицей №1, </a:t>
                      </a:r>
                    </a:p>
                    <a:p>
                      <a:pPr algn="ctr"/>
                      <a:r>
                        <a:rPr lang="ru-RU" baseline="0" dirty="0" smtClean="0">
                          <a:latin typeface="+mn-lt"/>
                          <a:cs typeface="Times New Roman" pitchFamily="18" charset="0"/>
                        </a:rPr>
                        <a:t>Гимназии №1, 4, СОШ №2, 6, 15</a:t>
                      </a:r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+mn-lt"/>
                          <a:cs typeface="Times New Roman" pitchFamily="18" charset="0"/>
                        </a:rPr>
                        <a:t>ЦТТ</a:t>
                      </a:r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0" y="4700433"/>
            <a:ext cx="9144000" cy="215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pic>
        <p:nvPicPr>
          <p:cNvPr id="14338" name="Picture 2" descr="технологии картинк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324072"/>
            <a:ext cx="2071670" cy="1553753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86000" y="1324072"/>
            <a:ext cx="6858000" cy="1477328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b="1" dirty="0" smtClean="0"/>
              <a:t>Обновление программ учебного предмета «Технология»:</a:t>
            </a:r>
          </a:p>
          <a:p>
            <a:r>
              <a:rPr lang="ru-RU" dirty="0" smtClean="0"/>
              <a:t>- создание сетевых коопераций с учётом имеющегося опыта взаимодействия</a:t>
            </a:r>
          </a:p>
          <a:p>
            <a:pPr>
              <a:buFontTx/>
              <a:buChar char="-"/>
            </a:pPr>
            <a:r>
              <a:rPr lang="ru-RU" dirty="0" smtClean="0"/>
              <a:t> внедрение модулей технологического образования, </a:t>
            </a:r>
          </a:p>
          <a:p>
            <a:r>
              <a:rPr lang="ru-RU" dirty="0" smtClean="0"/>
              <a:t>ориентированных на разные целевые группы </a:t>
            </a:r>
            <a:endParaRPr lang="ru-RU" dirty="0"/>
          </a:p>
        </p:txBody>
      </p:sp>
      <p:pic>
        <p:nvPicPr>
          <p:cNvPr id="3077" name="Picture 5" descr="https://www.tentenshop.lt/wp-content/uploads/2017/10/UBTECH-JIMU-ASTROKIT-433x40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5000612"/>
            <a:ext cx="1971198" cy="1857388"/>
          </a:xfrm>
          <a:prstGeom prst="rect">
            <a:avLst/>
          </a:prstGeom>
          <a:noFill/>
        </p:spPr>
      </p:pic>
      <p:sp>
        <p:nvSpPr>
          <p:cNvPr id="3079" name="AutoShape 7" descr="https://ucarecdn.com/d52c474c-c9ab-4433-80b6-fda50b1de348/-/format/jpeg/-/quality/lighter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1" name="AutoShape 9" descr="https://ucarecdn.com/d52c474c-c9ab-4433-80b6-fda50b1de348/-/format/jpeg/-/quality/lighter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3" name="Picture 11" descr="http://www.kti.ru/img/news/1993/big_b86e82f8f28d0ce882b1cae8d361431515c1f5f2b915b6a96c6bbeac6c885d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214678" y="5072074"/>
            <a:ext cx="2839083" cy="1571636"/>
          </a:xfrm>
          <a:prstGeom prst="rect">
            <a:avLst/>
          </a:prstGeom>
          <a:noFill/>
        </p:spPr>
      </p:pic>
      <p:pic>
        <p:nvPicPr>
          <p:cNvPr id="3087" name="Picture 15" descr="http://borderrivers.com/images/Requirements.png"/>
          <p:cNvPicPr>
            <a:picLocks noChangeAspect="1" noChangeArrowheads="1"/>
          </p:cNvPicPr>
          <p:nvPr/>
        </p:nvPicPr>
        <p:blipFill>
          <a:blip r:embed="rId9"/>
          <a:srcRect l="40661" b="11999"/>
          <a:stretch>
            <a:fillRect/>
          </a:stretch>
        </p:blipFill>
        <p:spPr bwMode="auto">
          <a:xfrm>
            <a:off x="6572264" y="5072074"/>
            <a:ext cx="2397862" cy="1571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1214422"/>
            <a:ext cx="9153159" cy="16560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9218" y="285728"/>
            <a:ext cx="57864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Профессиональное самоопределение</a:t>
            </a:r>
            <a:endParaRPr lang="ru-RU" sz="1400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6643702" y="5286388"/>
            <a:ext cx="2500298" cy="642942"/>
            <a:chOff x="6643702" y="4357694"/>
            <a:chExt cx="2500298" cy="642942"/>
          </a:xfrm>
        </p:grpSpPr>
        <p:sp>
          <p:nvSpPr>
            <p:cNvPr id="13" name="Пятиугольник 12"/>
            <p:cNvSpPr/>
            <p:nvPr/>
          </p:nvSpPr>
          <p:spPr bwMode="auto">
            <a:xfrm rot="10800000">
              <a:off x="6643702" y="4357694"/>
              <a:ext cx="2500298" cy="642942"/>
            </a:xfrm>
            <a:prstGeom prst="homePlate">
              <a:avLst>
                <a:gd name="adj" fmla="val 32213"/>
              </a:avLst>
            </a:prstGeom>
            <a:solidFill>
              <a:srgbClr val="DD8F3A"/>
            </a:solidFill>
            <a:ln w="381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5" name="Пятиугольник 14"/>
            <p:cNvSpPr/>
            <p:nvPr/>
          </p:nvSpPr>
          <p:spPr bwMode="auto">
            <a:xfrm flipH="1">
              <a:off x="6786578" y="4357694"/>
              <a:ext cx="2357422" cy="642942"/>
            </a:xfrm>
            <a:prstGeom prst="homePlate">
              <a:avLst>
                <a:gd name="adj" fmla="val 32213"/>
              </a:avLst>
            </a:prstGeom>
            <a:solidFill>
              <a:schemeClr val="accent5">
                <a:lumMod val="75000"/>
              </a:schemeClr>
            </a:solidFill>
            <a:ln w="38100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altLang="ru-RU" sz="2000" b="1" cap="all" dirty="0" smtClean="0">
                  <a:solidFill>
                    <a:schemeClr val="bg1"/>
                  </a:solidFill>
                </a:rPr>
                <a:t>Сетевой проект </a:t>
              </a:r>
              <a:endParaRPr lang="ru-RU" altLang="ru-RU" sz="2000" b="1" cap="all" dirty="0">
                <a:solidFill>
                  <a:schemeClr val="bg1"/>
                </a:solidFill>
              </a:endParaRPr>
            </a:p>
          </p:txBody>
        </p:sp>
      </p:grpSp>
      <p:pic>
        <p:nvPicPr>
          <p:cNvPr id="28" name="Рисунок 27" descr="Рисунок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570" y="214290"/>
            <a:ext cx="3286148" cy="920283"/>
          </a:xfrm>
          <a:prstGeom prst="rect">
            <a:avLst/>
          </a:prstGeom>
        </p:spPr>
      </p:pic>
      <p:pic>
        <p:nvPicPr>
          <p:cNvPr id="12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9159" y="4643446"/>
            <a:ext cx="9153159" cy="142875"/>
          </a:xfrm>
          <a:prstGeom prst="rect">
            <a:avLst/>
          </a:prstGeom>
          <a:noFill/>
        </p:spPr>
      </p:pic>
      <p:sp>
        <p:nvSpPr>
          <p:cNvPr id="10" name="Пятиугольник 9"/>
          <p:cNvSpPr/>
          <p:nvPr/>
        </p:nvSpPr>
        <p:spPr bwMode="auto">
          <a:xfrm>
            <a:off x="2564104" y="1428736"/>
            <a:ext cx="757747" cy="571504"/>
          </a:xfrm>
          <a:prstGeom prst="homePlate">
            <a:avLst>
              <a:gd name="adj" fmla="val 32213"/>
            </a:avLst>
          </a:prstGeom>
          <a:solidFill>
            <a:srgbClr val="DD8F3A"/>
          </a:solidFill>
          <a:ln w="38100"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1" name="Пятиугольник 10"/>
          <p:cNvSpPr/>
          <p:nvPr/>
        </p:nvSpPr>
        <p:spPr bwMode="auto">
          <a:xfrm>
            <a:off x="0" y="1428735"/>
            <a:ext cx="3059832" cy="571504"/>
          </a:xfrm>
          <a:prstGeom prst="homePlate">
            <a:avLst>
              <a:gd name="adj" fmla="val 3221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ru-RU" altLang="ru-RU" sz="1700" b="1" cap="all" dirty="0" smtClean="0">
                <a:solidFill>
                  <a:schemeClr val="bg1"/>
                </a:solidFill>
              </a:rPr>
              <a:t>Организации-ПАРТНЁРЫ</a:t>
            </a:r>
            <a:endParaRPr lang="ru-RU" altLang="ru-RU" sz="1700" b="1" cap="all" dirty="0">
              <a:solidFill>
                <a:schemeClr val="bg1"/>
              </a:solidFill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394718157"/>
              </p:ext>
            </p:extLst>
          </p:nvPr>
        </p:nvGraphicFramePr>
        <p:xfrm>
          <a:off x="3786182" y="1357298"/>
          <a:ext cx="535781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Параллелограмм 15"/>
          <p:cNvSpPr/>
          <p:nvPr/>
        </p:nvSpPr>
        <p:spPr>
          <a:xfrm>
            <a:off x="0" y="2143116"/>
            <a:ext cx="3786182" cy="571504"/>
          </a:xfrm>
          <a:prstGeom prst="parallelogram">
            <a:avLst>
              <a:gd name="adj" fmla="val 27134"/>
            </a:avLst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Ins="0" rtlCol="0" anchor="ctr"/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/>
              <a:t>КГАПОУ «</a:t>
            </a:r>
            <a:r>
              <a:rPr lang="ru-RU" dirty="0" err="1" smtClean="0"/>
              <a:t>Канский</a:t>
            </a:r>
            <a:r>
              <a:rPr lang="ru-RU" dirty="0" smtClean="0"/>
              <a:t> педагогический колледж» </a:t>
            </a:r>
            <a:endParaRPr lang="ru-RU" dirty="0"/>
          </a:p>
        </p:txBody>
      </p:sp>
      <p:sp>
        <p:nvSpPr>
          <p:cNvPr id="17" name="Параллелограмм 16"/>
          <p:cNvSpPr/>
          <p:nvPr/>
        </p:nvSpPr>
        <p:spPr>
          <a:xfrm>
            <a:off x="0" y="2786058"/>
            <a:ext cx="3786182" cy="500066"/>
          </a:xfrm>
          <a:prstGeom prst="parallelogram">
            <a:avLst>
              <a:gd name="adj" fmla="val 27134"/>
            </a:avLst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Ins="0" rtlCol="0" anchor="ctr"/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/>
              <a:t>КГБПОУ «</a:t>
            </a:r>
            <a:r>
              <a:rPr lang="ru-RU" dirty="0" err="1" smtClean="0"/>
              <a:t>Канский</a:t>
            </a:r>
            <a:r>
              <a:rPr lang="ru-RU" dirty="0" smtClean="0"/>
              <a:t> технологический колледж»</a:t>
            </a:r>
            <a:endParaRPr lang="ru-RU" dirty="0"/>
          </a:p>
        </p:txBody>
      </p:sp>
      <p:sp>
        <p:nvSpPr>
          <p:cNvPr id="18" name="Параллелограмм 17"/>
          <p:cNvSpPr/>
          <p:nvPr/>
        </p:nvSpPr>
        <p:spPr>
          <a:xfrm>
            <a:off x="0" y="3357562"/>
            <a:ext cx="3786182" cy="571504"/>
          </a:xfrm>
          <a:prstGeom prst="parallelogram">
            <a:avLst>
              <a:gd name="adj" fmla="val 27134"/>
            </a:avLst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Ins="0" rtlCol="0" anchor="ctr"/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/>
              <a:t>КГБПОУ «</a:t>
            </a:r>
            <a:r>
              <a:rPr lang="ru-RU" dirty="0" err="1" smtClean="0"/>
              <a:t>Канский</a:t>
            </a:r>
            <a:r>
              <a:rPr lang="ru-RU" dirty="0" smtClean="0"/>
              <a:t> политехнический колледж»</a:t>
            </a:r>
            <a:endParaRPr lang="ru-RU" dirty="0"/>
          </a:p>
        </p:txBody>
      </p:sp>
      <p:sp>
        <p:nvSpPr>
          <p:cNvPr id="19" name="Параллелограмм 18"/>
          <p:cNvSpPr/>
          <p:nvPr/>
        </p:nvSpPr>
        <p:spPr>
          <a:xfrm>
            <a:off x="0" y="4000504"/>
            <a:ext cx="3786182" cy="500066"/>
          </a:xfrm>
          <a:prstGeom prst="parallelogram">
            <a:avLst>
              <a:gd name="adj" fmla="val 27134"/>
            </a:avLst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Ins="0" rtlCol="0" anchor="ctr"/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/>
              <a:t>КГБПОУ «КТОТ и с/</a:t>
            </a:r>
            <a:r>
              <a:rPr lang="ru-RU" dirty="0" err="1" smtClean="0"/>
              <a:t>х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22" name="Параллелограмм 21"/>
          <p:cNvSpPr/>
          <p:nvPr/>
        </p:nvSpPr>
        <p:spPr>
          <a:xfrm>
            <a:off x="0" y="4929198"/>
            <a:ext cx="6643702" cy="1714488"/>
          </a:xfrm>
          <a:prstGeom prst="parallelogram">
            <a:avLst>
              <a:gd name="adj" fmla="val 27134"/>
            </a:avLst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Ins="0" rtlCol="0" anchor="ctr"/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/>
              <a:t>«Ранняя профориентация обучающихся с умственной отсталостью (интеллектуальными нарушениями) через сетевое взаимодействие учреждений общего и профессионального образования для их успешной социализации»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smtClean="0"/>
              <a:t>Школы №9, 18, 20</a:t>
            </a:r>
            <a:endParaRPr lang="ru-RU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5857884" y="1428736"/>
            <a:ext cx="3286116" cy="428628"/>
            <a:chOff x="6643702" y="4357694"/>
            <a:chExt cx="2500298" cy="642942"/>
          </a:xfrm>
        </p:grpSpPr>
        <p:sp>
          <p:nvSpPr>
            <p:cNvPr id="23" name="Пятиугольник 22"/>
            <p:cNvSpPr/>
            <p:nvPr/>
          </p:nvSpPr>
          <p:spPr bwMode="auto">
            <a:xfrm rot="10800000">
              <a:off x="6643702" y="4357694"/>
              <a:ext cx="2500298" cy="642942"/>
            </a:xfrm>
            <a:prstGeom prst="homePlate">
              <a:avLst>
                <a:gd name="adj" fmla="val 32213"/>
              </a:avLst>
            </a:prstGeom>
            <a:solidFill>
              <a:srgbClr val="DD8F3A"/>
            </a:solidFill>
            <a:ln w="381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24" name="Пятиугольник 23"/>
            <p:cNvSpPr/>
            <p:nvPr/>
          </p:nvSpPr>
          <p:spPr bwMode="auto">
            <a:xfrm flipH="1">
              <a:off x="6786578" y="4357694"/>
              <a:ext cx="2357422" cy="642942"/>
            </a:xfrm>
            <a:prstGeom prst="homePlate">
              <a:avLst>
                <a:gd name="adj" fmla="val 32213"/>
              </a:avLst>
            </a:prstGeom>
            <a:solidFill>
              <a:schemeClr val="accent5">
                <a:lumMod val="75000"/>
              </a:schemeClr>
            </a:solidFill>
            <a:ln w="38100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altLang="ru-RU" sz="1700" b="1" cap="all" dirty="0" err="1" smtClean="0">
                  <a:solidFill>
                    <a:schemeClr val="bg1"/>
                  </a:solidFill>
                </a:rPr>
                <a:t>предпрофильные</a:t>
              </a:r>
              <a:r>
                <a:rPr lang="ru-RU" altLang="ru-RU" sz="1700" b="1" cap="all" dirty="0" smtClean="0">
                  <a:solidFill>
                    <a:schemeClr val="bg1"/>
                  </a:solidFill>
                </a:rPr>
                <a:t> курсы</a:t>
              </a:r>
              <a:endParaRPr lang="ru-RU" altLang="ru-RU" sz="1700" b="1" cap="all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>
            <a:grpSpLocks/>
          </p:cNvGrpSpPr>
          <p:nvPr/>
        </p:nvGrpSpPr>
        <p:grpSpPr bwMode="auto">
          <a:xfrm>
            <a:off x="0" y="1428736"/>
            <a:ext cx="9144000" cy="1143008"/>
            <a:chOff x="673" y="1129827"/>
            <a:chExt cx="9033048" cy="2070823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337169" y="1560693"/>
              <a:ext cx="8533064" cy="1439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42354" name="TextBox 51"/>
            <p:cNvSpPr txBox="1">
              <a:spLocks noChangeArrowheads="1"/>
            </p:cNvSpPr>
            <p:nvPr/>
          </p:nvSpPr>
          <p:spPr bwMode="auto">
            <a:xfrm>
              <a:off x="673" y="1129827"/>
              <a:ext cx="705680" cy="1323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5400" b="1" dirty="0" smtClean="0">
                  <a:solidFill>
                    <a:schemeClr val="accent5">
                      <a:lumMod val="75000"/>
                    </a:schemeClr>
                  </a:solidFill>
                </a:rPr>
                <a:t>1</a:t>
              </a:r>
              <a:endParaRPr lang="ru-RU" altLang="ru-RU" sz="5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2355" name="Прямоугольник 67"/>
            <p:cNvSpPr>
              <a:spLocks noChangeArrowheads="1"/>
            </p:cNvSpPr>
            <p:nvPr/>
          </p:nvSpPr>
          <p:spPr bwMode="auto">
            <a:xfrm>
              <a:off x="1291678" y="1578046"/>
              <a:ext cx="7742043" cy="55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41338" indent="-541338"/>
              <a:endParaRPr lang="ru-RU" altLang="ru-RU" sz="2200" dirty="0"/>
            </a:p>
          </p:txBody>
        </p:sp>
      </p:grpSp>
      <p:pic>
        <p:nvPicPr>
          <p:cNvPr id="21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1142983"/>
            <a:ext cx="9153159" cy="357190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506124" y="0"/>
            <a:ext cx="5566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kern="1400" cap="all" dirty="0" smtClean="0">
              <a:ln w="0"/>
              <a:solidFill>
                <a:srgbClr val="5077A6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Основные Задачи</a:t>
            </a:r>
            <a:endParaRPr lang="ru-RU" sz="1400" dirty="0"/>
          </a:p>
        </p:txBody>
      </p:sp>
      <p:grpSp>
        <p:nvGrpSpPr>
          <p:cNvPr id="3" name="Группа 78"/>
          <p:cNvGrpSpPr>
            <a:grpSpLocks/>
          </p:cNvGrpSpPr>
          <p:nvPr/>
        </p:nvGrpSpPr>
        <p:grpSpPr bwMode="auto">
          <a:xfrm>
            <a:off x="0" y="2500306"/>
            <a:ext cx="8978504" cy="1785950"/>
            <a:chOff x="673" y="-2404274"/>
            <a:chExt cx="9033048" cy="7758466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00657" y="1813882"/>
              <a:ext cx="8533064" cy="3540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0" name="TextBox 51"/>
            <p:cNvSpPr txBox="1">
              <a:spLocks noChangeArrowheads="1"/>
            </p:cNvSpPr>
            <p:nvPr/>
          </p:nvSpPr>
          <p:spPr bwMode="auto">
            <a:xfrm>
              <a:off x="673" y="-2404274"/>
              <a:ext cx="776251" cy="2124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5400" b="1" dirty="0" smtClean="0">
                  <a:solidFill>
                    <a:schemeClr val="accent5">
                      <a:lumMod val="75000"/>
                    </a:schemeClr>
                  </a:solidFill>
                </a:rPr>
                <a:t>2</a:t>
              </a:r>
              <a:endParaRPr lang="ru-RU" altLang="ru-RU" sz="5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571472" y="2571744"/>
            <a:ext cx="8358246" cy="1631216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lvl="0"/>
            <a:r>
              <a:rPr lang="ru-RU" sz="2000" dirty="0" smtClean="0"/>
              <a:t>Продолжить работу по формированию системы развития детского технического творчества с возможностью вовлечения детей от дошкольного возраста до выпускников школ через интеграцию дополнительного, основного и профессионального образования, участие в движении </a:t>
            </a:r>
            <a:r>
              <a:rPr lang="en-US" sz="2000" dirty="0" err="1" smtClean="0"/>
              <a:t>JuniorSkills</a:t>
            </a:r>
            <a:r>
              <a:rPr lang="ru-RU" sz="2000" dirty="0" smtClean="0"/>
              <a:t> 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571472" y="1571612"/>
            <a:ext cx="8358246" cy="707886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lvl="0"/>
            <a:r>
              <a:rPr lang="ru-RU" sz="2000" dirty="0" smtClean="0"/>
              <a:t>Согласовывать содержание технологического образования в школе с потребностями экономики города и края</a:t>
            </a:r>
            <a:endParaRPr lang="ru-RU" sz="2000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766" y="4451956"/>
            <a:ext cx="8820738" cy="2232248"/>
          </a:xfrm>
          <a:prstGeom prst="rect">
            <a:avLst/>
          </a:prstGeom>
        </p:spPr>
      </p:pic>
      <p:pic>
        <p:nvPicPr>
          <p:cNvPr id="19" name="Рисунок 18" descr="Рисунок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139" y="142851"/>
            <a:ext cx="3000396" cy="85893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36042" y="4581128"/>
            <a:ext cx="8549493" cy="201622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47839" y="4738795"/>
            <a:ext cx="4214316" cy="1700890"/>
          </a:xfrm>
          <a:prstGeom prst="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r>
              <a:rPr lang="ru-RU" sz="2000" b="1" dirty="0">
                <a:solidFill>
                  <a:schemeClr val="bg1"/>
                </a:solidFill>
              </a:rPr>
              <a:t>ПОВЫШЕНИЕ ЭФФЕКТИВНОСТИ СИСТЕМЫ ВЫЯВЛЕНИЯ, ПОДДЕРЖКИ И РАЗВИТИЯ СПОСОБНОСТЕЙ И ТАЛАНТОВ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marL="361950"/>
            <a:r>
              <a:rPr lang="ru-RU" sz="2000" b="1" dirty="0" smtClean="0">
                <a:solidFill>
                  <a:schemeClr val="bg1"/>
                </a:solidFill>
              </a:rPr>
              <a:t>У </a:t>
            </a:r>
            <a:r>
              <a:rPr lang="ru-RU" sz="2000" b="1" dirty="0">
                <a:solidFill>
                  <a:schemeClr val="bg1"/>
                </a:solidFill>
              </a:rPr>
              <a:t>ДЕТЕЙ ГОРОДА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" y="1"/>
            <a:ext cx="2004365" cy="997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23"/>
          <p:cNvGrpSpPr/>
          <p:nvPr/>
        </p:nvGrpSpPr>
        <p:grpSpPr>
          <a:xfrm>
            <a:off x="323528" y="97715"/>
            <a:ext cx="3604800" cy="857232"/>
            <a:chOff x="100640" y="86604"/>
            <a:chExt cx="3604800" cy="857232"/>
          </a:xfrm>
        </p:grpSpPr>
        <p:pic>
          <p:nvPicPr>
            <p:cNvPr id="25" name="Picture 7" descr="C:\Users\ПономарёваЛБ\Desktop\KANSK_gerb_500px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640" y="86604"/>
              <a:ext cx="690388" cy="857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Прямоугольник 25"/>
            <p:cNvSpPr/>
            <p:nvPr/>
          </p:nvSpPr>
          <p:spPr>
            <a:xfrm>
              <a:off x="857224" y="214290"/>
              <a:ext cx="2848216" cy="624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ru-RU" altLang="ru-RU" sz="1400" cap="all" dirty="0" smtClean="0">
                  <a:solidFill>
                    <a:srgbClr val="5077A6"/>
                  </a:solidFill>
                  <a:latin typeface="Arial" pitchFamily="34" charset="0"/>
                  <a:cs typeface="Arial" pitchFamily="34" charset="0"/>
                </a:rPr>
                <a:t>УПРАВЛЕНИЕ ОБРАЗОВАНИЯ </a:t>
              </a:r>
            </a:p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ru-RU" altLang="ru-RU" sz="1400" cap="all" dirty="0" smtClean="0">
                  <a:solidFill>
                    <a:srgbClr val="5077A6"/>
                  </a:solidFill>
                  <a:latin typeface="Arial" pitchFamily="34" charset="0"/>
                  <a:cs typeface="Arial" pitchFamily="34" charset="0"/>
                </a:rPr>
                <a:t>АДМИНИСТРАЦИИ г. КАНСКА</a:t>
              </a:r>
            </a:p>
          </p:txBody>
        </p:sp>
      </p:grpSp>
      <p:pic>
        <p:nvPicPr>
          <p:cNvPr id="27" name="Рисунок 26" descr="Рисунок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208" y="79825"/>
            <a:ext cx="3357586" cy="920283"/>
          </a:xfrm>
          <a:prstGeom prst="rect">
            <a:avLst/>
          </a:prstGeom>
        </p:spPr>
      </p:pic>
      <p:pic>
        <p:nvPicPr>
          <p:cNvPr id="28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5929330"/>
            <a:ext cx="9153159" cy="6038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68894" y="1268760"/>
            <a:ext cx="82153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ФОРМИРОВАНИЕ И РАСПРОСТРАНЕНИЕ СОВРЕМЕННЫХ ВОСПИТАТЕЛЬНЫХ ПРАКТИК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8894" y="2962167"/>
            <a:ext cx="3887082" cy="2798225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ru-RU" sz="2200" b="1" dirty="0" smtClean="0">
                <a:solidFill>
                  <a:schemeClr val="tx1"/>
                </a:solidFill>
                <a:cs typeface="Times New Roman" pitchFamily="18" charset="0"/>
              </a:rPr>
              <a:t>ЦЕЛЬ:</a:t>
            </a:r>
          </a:p>
          <a:p>
            <a:r>
              <a:rPr lang="ru-RU" sz="2200" dirty="0" smtClean="0">
                <a:solidFill>
                  <a:schemeClr val="tx1"/>
                </a:solidFill>
                <a:cs typeface="Times New Roman" pitchFamily="18" charset="0"/>
              </a:rPr>
              <a:t>Создание условий для формирования российской идентичности, основ гражданской активности, социальных навыков у обучающихся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2948377"/>
            <a:ext cx="3672408" cy="281201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39552" y="3068960"/>
            <a:ext cx="3672408" cy="25922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988598" y="3069448"/>
            <a:ext cx="3327818" cy="25922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53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1142984"/>
            <a:ext cx="9153159" cy="14287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412821"/>
            <a:ext cx="57864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1400" cap="all" dirty="0" smtClean="0">
                <a:ln w="0"/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Практики воспитания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8" name="Рисунок 27" descr="Рисунок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214290"/>
            <a:ext cx="3286148" cy="920283"/>
          </a:xfrm>
          <a:prstGeom prst="rect">
            <a:avLst/>
          </a:prstGeom>
        </p:spPr>
      </p:pic>
      <p:sp>
        <p:nvSpPr>
          <p:cNvPr id="11266" name="AutoShape 2" descr="https://shkolazhizni.ru/img/content/i167/167163_o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214282" y="1357298"/>
            <a:ext cx="6013902" cy="631542"/>
          </a:xfrm>
          <a:prstGeom prst="round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Уклад школьной жизни как условие воспитания и социализации школьников</a:t>
            </a:r>
            <a:r>
              <a:rPr lang="ru-RU" dirty="0" smtClean="0">
                <a:solidFill>
                  <a:schemeClr val="tx1"/>
                </a:solidFill>
              </a:rPr>
              <a:t>, СОШ 19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1907704" y="2924944"/>
            <a:ext cx="6624736" cy="720080"/>
          </a:xfrm>
          <a:prstGeom prst="round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Школа – центр родительского просвещения, </a:t>
            </a:r>
            <a:r>
              <a:rPr lang="ru-RU" b="1" dirty="0" err="1" smtClean="0">
                <a:solidFill>
                  <a:schemeClr val="tx1"/>
                </a:solidFill>
              </a:rPr>
              <a:t>социо-культурный</a:t>
            </a:r>
            <a:r>
              <a:rPr lang="ru-RU" b="1" dirty="0" smtClean="0">
                <a:solidFill>
                  <a:schemeClr val="tx1"/>
                </a:solidFill>
              </a:rPr>
              <a:t> центр микрорайона</a:t>
            </a:r>
            <a:r>
              <a:rPr lang="ru-RU" dirty="0" smtClean="0">
                <a:solidFill>
                  <a:schemeClr val="tx1"/>
                </a:solidFill>
              </a:rPr>
              <a:t>, СОШ №2, 6, ООШ №17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15616" y="3777759"/>
            <a:ext cx="7784198" cy="646331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marL="354013" indent="-354013" algn="ctr"/>
            <a:r>
              <a:rPr lang="ru-RU" altLang="ru-RU" b="1" dirty="0" smtClean="0">
                <a:cs typeface="Times New Roman" pitchFamily="18" charset="0"/>
              </a:rPr>
              <a:t>Диагностика личностных результатов в соответствии с ФГОС </a:t>
            </a:r>
            <a:endParaRPr lang="ru-RU" altLang="ru-RU" b="1" dirty="0">
              <a:cs typeface="Times New Roman" pitchFamily="18" charset="0"/>
            </a:endParaRPr>
          </a:p>
          <a:p>
            <a:pPr marL="354013" indent="-354013" algn="ctr"/>
            <a:r>
              <a:rPr lang="ru-RU" altLang="ru-RU" dirty="0" smtClean="0">
                <a:cs typeface="Times New Roman" pitchFamily="18" charset="0"/>
              </a:rPr>
              <a:t>гимназии №1, №4, лицей №1, школы №11, 15 19, 21</a:t>
            </a:r>
            <a:endParaRPr lang="ru-RU" altLang="ru-RU" b="1" dirty="0" smtClean="0"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724462"/>
              </p:ext>
            </p:extLst>
          </p:nvPr>
        </p:nvGraphicFramePr>
        <p:xfrm>
          <a:off x="214282" y="4869160"/>
          <a:ext cx="8822213" cy="1892808"/>
        </p:xfrm>
        <a:graphic>
          <a:graphicData uri="http://schemas.openxmlformats.org/drawingml/2006/table">
            <a:tbl>
              <a:tblPr/>
              <a:tblGrid>
                <a:gridCol w="7151820"/>
                <a:gridCol w="1670393"/>
              </a:tblGrid>
              <a:tr h="25002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+mn-lt"/>
                          <a:ea typeface="Times New Roman"/>
                          <a:cs typeface="Times New Roman" pitchFamily="18" charset="0"/>
                        </a:rPr>
                        <a:t>Доля заявок по разрешению конфликтов, поступивших </a:t>
                      </a:r>
                      <a:r>
                        <a:rPr lang="ru-RU" sz="1800" b="1" dirty="0">
                          <a:latin typeface="+mn-lt"/>
                          <a:ea typeface="Times New Roman"/>
                          <a:cs typeface="Times New Roman" pitchFamily="18" charset="0"/>
                        </a:rPr>
                        <a:t>в службы </a:t>
                      </a:r>
                      <a:r>
                        <a:rPr lang="ru-RU" sz="1800" b="1" dirty="0" smtClean="0">
                          <a:latin typeface="+mn-lt"/>
                          <a:ea typeface="Times New Roman"/>
                          <a:cs typeface="Times New Roman" pitchFamily="18" charset="0"/>
                        </a:rPr>
                        <a:t>школьной</a:t>
                      </a:r>
                      <a:r>
                        <a:rPr lang="ru-RU" sz="1800" b="1" baseline="0" dirty="0" smtClean="0">
                          <a:latin typeface="+mn-lt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dirty="0" smtClean="0">
                          <a:latin typeface="+mn-lt"/>
                          <a:ea typeface="Times New Roman"/>
                          <a:cs typeface="Times New Roman" pitchFamily="18" charset="0"/>
                        </a:rPr>
                        <a:t>медиации</a:t>
                      </a:r>
                      <a:endParaRPr lang="ru-RU" sz="18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00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Times New Roman"/>
                          <a:cs typeface="Times New Roman" pitchFamily="18" charset="0"/>
                        </a:rPr>
                        <a:t>Ребенок – </a:t>
                      </a:r>
                      <a:r>
                        <a:rPr lang="ru-RU" sz="1800" dirty="0" err="1">
                          <a:latin typeface="+mn-lt"/>
                          <a:ea typeface="Times New Roman"/>
                          <a:cs typeface="Times New Roman" pitchFamily="18" charset="0"/>
                        </a:rPr>
                        <a:t>ребенок</a:t>
                      </a:r>
                      <a:endParaRPr lang="ru-RU" sz="18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+mn-lt"/>
                          <a:ea typeface="Times New Roman"/>
                          <a:cs typeface="Times New Roman" pitchFamily="18" charset="0"/>
                        </a:rPr>
                        <a:t>78%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14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Times New Roman"/>
                          <a:cs typeface="Times New Roman" pitchFamily="18" charset="0"/>
                        </a:rPr>
                        <a:t>Ребенок – группа детей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Times New Roman"/>
                          <a:cs typeface="Times New Roman" pitchFamily="18" charset="0"/>
                        </a:rPr>
                        <a:t>8,8%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Times New Roman"/>
                          <a:cs typeface="Times New Roman" pitchFamily="18" charset="0"/>
                        </a:rPr>
                        <a:t>Ребенок – родитель (родители)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Times New Roman"/>
                          <a:cs typeface="Times New Roman" pitchFamily="18" charset="0"/>
                        </a:rPr>
                        <a:t>6,9%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Times New Roman"/>
                          <a:cs typeface="Times New Roman" pitchFamily="18" charset="0"/>
                        </a:rPr>
                        <a:t>Ребенок – учитель (учителя, сотрудники ОО)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Times New Roman"/>
                          <a:cs typeface="Times New Roman" pitchFamily="18" charset="0"/>
                        </a:rPr>
                        <a:t>3,9%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500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Times New Roman"/>
                          <a:cs typeface="Times New Roman" pitchFamily="18" charset="0"/>
                        </a:rPr>
                        <a:t>Родитель- родитель (группа родителей)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+mn-lt"/>
                          <a:ea typeface="Times New Roman"/>
                          <a:cs typeface="Times New Roman" pitchFamily="18" charset="0"/>
                        </a:rPr>
                        <a:t>2,4%</a:t>
                      </a:r>
                      <a:endParaRPr lang="ru-RU" sz="18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15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22155" y="4481698"/>
            <a:ext cx="9153159" cy="28810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893224" y="4450691"/>
            <a:ext cx="311893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altLang="ru-RU" b="1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ШКОЛЬНАЯ медиация</a:t>
            </a:r>
            <a:endParaRPr lang="ru-RU" altLang="ru-RU" b="1" cap="al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96"/>
          <a:stretch/>
        </p:blipFill>
        <p:spPr>
          <a:xfrm>
            <a:off x="6830896" y="1380444"/>
            <a:ext cx="2068918" cy="1413831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141607" y="2146203"/>
            <a:ext cx="5832649" cy="648072"/>
          </a:xfrm>
          <a:prstGeom prst="round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Корпоративная культура составляющая уклада школьной жизни</a:t>
            </a:r>
            <a:r>
              <a:rPr lang="ru-RU" dirty="0" smtClean="0">
                <a:solidFill>
                  <a:schemeClr val="tx1"/>
                </a:solidFill>
              </a:rPr>
              <a:t>, СОШ №21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2579374"/>
            <a:ext cx="1564377" cy="2071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1142984"/>
            <a:ext cx="9153159" cy="142876"/>
          </a:xfrm>
          <a:prstGeom prst="rect">
            <a:avLst/>
          </a:prstGeom>
          <a:noFill/>
        </p:spPr>
      </p:pic>
      <p:pic>
        <p:nvPicPr>
          <p:cNvPr id="28" name="Рисунок 27" descr="Рисунок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570" y="214290"/>
            <a:ext cx="3286148" cy="920283"/>
          </a:xfrm>
          <a:prstGeom prst="rect">
            <a:avLst/>
          </a:prstGeom>
        </p:spPr>
      </p:pic>
      <p:pic>
        <p:nvPicPr>
          <p:cNvPr id="26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5930633"/>
            <a:ext cx="9153159" cy="480865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0" y="4714884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5986399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cs typeface="Times New Roman" pitchFamily="18" charset="0"/>
              </a:rPr>
              <a:t>Полоненко</a:t>
            </a:r>
            <a:r>
              <a:rPr lang="ru-RU" b="1" dirty="0">
                <a:cs typeface="Times New Roman" pitchFamily="18" charset="0"/>
              </a:rPr>
              <a:t> С.В., </a:t>
            </a:r>
            <a:r>
              <a:rPr lang="ru-RU" b="1" dirty="0" smtClean="0">
                <a:cs typeface="Times New Roman" pitchFamily="18" charset="0"/>
              </a:rPr>
              <a:t>СОШ № 5 - победитель Всероссийского конкурса  «Урок РДШ»</a:t>
            </a:r>
            <a:endParaRPr lang="ru-RU" dirty="0"/>
          </a:p>
        </p:txBody>
      </p:sp>
      <p:pic>
        <p:nvPicPr>
          <p:cNvPr id="2050" name="Picture 2" descr="http://gimn100.ru/upload/medialibrary/c65/c656d5e51423efb10e6f4e24d73746c4.JPG"/>
          <p:cNvPicPr>
            <a:picLocks noChangeAspect="1" noChangeArrowheads="1"/>
          </p:cNvPicPr>
          <p:nvPr/>
        </p:nvPicPr>
        <p:blipFill rotWithShape="1">
          <a:blip r:embed="rId5"/>
          <a:srcRect t="13978" b="7937"/>
          <a:stretch/>
        </p:blipFill>
        <p:spPr bwMode="auto">
          <a:xfrm>
            <a:off x="214282" y="1285860"/>
            <a:ext cx="8715436" cy="4357719"/>
          </a:xfrm>
          <a:prstGeom prst="rect">
            <a:avLst/>
          </a:prstGeom>
          <a:noFill/>
          <a:ln cmpd="sng"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611560" y="3974785"/>
            <a:ext cx="2817432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Школа № 6, гимназии № 1, 4</a:t>
            </a:r>
            <a:endParaRPr lang="ru-RU" sz="1600" b="1" dirty="0">
              <a:solidFill>
                <a:schemeClr val="tx1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4718291"/>
            <a:ext cx="2143140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Школы № 21, 5, 19</a:t>
            </a:r>
            <a:endParaRPr lang="ru-RU" sz="1600" b="1" dirty="0">
              <a:solidFill>
                <a:schemeClr val="tx1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611560" y="5322107"/>
            <a:ext cx="2143140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Школы № 21, 5, 19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71538" y="1484784"/>
            <a:ext cx="2214578" cy="658332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18 школ</a:t>
            </a: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1250 участников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72198" y="1484784"/>
            <a:ext cx="2286016" cy="658332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110 активистов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0800000" flipV="1">
            <a:off x="2434800" y="5143512"/>
            <a:ext cx="1849168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Юнармия</a:t>
            </a:r>
            <a:endParaRPr lang="ru-RU" sz="1600" b="1" dirty="0" smtClean="0">
              <a:solidFill>
                <a:srgbClr val="C00000"/>
              </a:solidFill>
              <a:latin typeface="Calibri" pitchFamily="34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Школы № 5, 11, 6</a:t>
            </a:r>
            <a:endParaRPr lang="ru-RU" sz="1600" b="1" dirty="0">
              <a:solidFill>
                <a:schemeClr val="tx1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0800000" flipV="1">
            <a:off x="4139952" y="5214950"/>
            <a:ext cx="2575188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         Пресс -центр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Школа №2, гимназии №1, №4, лицей № 1, ЦТТ, ДДТ</a:t>
            </a:r>
            <a:endParaRPr lang="ru-RU" sz="1600" b="1" dirty="0">
              <a:solidFill>
                <a:schemeClr val="tx1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500826" y="5429264"/>
            <a:ext cx="253567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   </a:t>
            </a:r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Школы №2, 15, </a:t>
            </a:r>
            <a:r>
              <a:rPr lang="ru-RU" sz="1600" b="1" dirty="0" err="1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ДДЮТиЭ</a:t>
            </a:r>
            <a:endParaRPr lang="ru-RU" sz="1600" b="1" dirty="0">
              <a:solidFill>
                <a:schemeClr val="tx1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72198" y="4738137"/>
            <a:ext cx="2964298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Гимназии № 1, 4, школа № 3</a:t>
            </a:r>
            <a:endParaRPr lang="ru-RU" sz="1600" b="1" dirty="0">
              <a:solidFill>
                <a:schemeClr val="tx1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715140" y="3929066"/>
            <a:ext cx="1928826" cy="188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   </a:t>
            </a:r>
            <a:endParaRPr lang="ru-RU" sz="1200" b="1" dirty="0">
              <a:solidFill>
                <a:schemeClr val="accent5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286512" y="4117661"/>
            <a:ext cx="2357454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 </a:t>
            </a:r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Школы №2 № 9, СЮН</a:t>
            </a:r>
            <a:endParaRPr lang="ru-RU" sz="1600" b="1" dirty="0">
              <a:solidFill>
                <a:schemeClr val="tx1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443598"/>
            <a:ext cx="5857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1400" cap="all" dirty="0" smtClean="0">
                <a:ln w="0"/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ФЛАГМАНСКИЕ ПРОГРАММЫ РДШ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355" y="214290"/>
            <a:ext cx="3286148" cy="9202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298" y="135828"/>
            <a:ext cx="52615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kern="1400" cap="all" dirty="0" smtClean="0">
              <a:ln w="0"/>
              <a:solidFill>
                <a:srgbClr val="5077A6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Основные Задачи</a:t>
            </a:r>
            <a:endParaRPr lang="ru-RU" sz="2400" dirty="0"/>
          </a:p>
        </p:txBody>
      </p:sp>
      <p:pic>
        <p:nvPicPr>
          <p:cNvPr id="6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9159" y="1142984"/>
            <a:ext cx="9153159" cy="428628"/>
          </a:xfrm>
          <a:prstGeom prst="rect">
            <a:avLst/>
          </a:prstGeom>
          <a:noFill/>
        </p:spPr>
      </p:pic>
      <p:grpSp>
        <p:nvGrpSpPr>
          <p:cNvPr id="2" name="Группа 78"/>
          <p:cNvGrpSpPr>
            <a:grpSpLocks/>
          </p:cNvGrpSpPr>
          <p:nvPr/>
        </p:nvGrpSpPr>
        <p:grpSpPr bwMode="auto">
          <a:xfrm>
            <a:off x="142844" y="1580130"/>
            <a:ext cx="8461604" cy="991614"/>
            <a:chOff x="604110" y="1121484"/>
            <a:chExt cx="8429611" cy="2788084"/>
          </a:xfr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grpSpPr>
        <p:sp>
          <p:nvSpPr>
            <p:cNvPr id="23" name="Прямоугольник 22"/>
            <p:cNvSpPr/>
            <p:nvPr/>
          </p:nvSpPr>
          <p:spPr>
            <a:xfrm>
              <a:off x="1145461" y="1560694"/>
              <a:ext cx="7888260" cy="2348874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25" name="TextBox 51"/>
            <p:cNvSpPr txBox="1">
              <a:spLocks noChangeArrowheads="1"/>
            </p:cNvSpPr>
            <p:nvPr/>
          </p:nvSpPr>
          <p:spPr bwMode="auto">
            <a:xfrm>
              <a:off x="604110" y="1121484"/>
              <a:ext cx="618652" cy="1832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5400" b="1" dirty="0" smtClean="0">
                  <a:solidFill>
                    <a:schemeClr val="accent5">
                      <a:lumMod val="75000"/>
                    </a:schemeClr>
                  </a:solidFill>
                </a:rPr>
                <a:t>1</a:t>
              </a:r>
              <a:endParaRPr lang="ru-RU" altLang="ru-RU" sz="5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732086" y="1785926"/>
            <a:ext cx="75546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Продолжать работу по вовлечению обучающихся во флагманские программы РДШ.</a:t>
            </a:r>
            <a:endParaRPr kumimoji="0" lang="ru-RU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pSp>
        <p:nvGrpSpPr>
          <p:cNvPr id="3" name="Группа 78"/>
          <p:cNvGrpSpPr>
            <a:grpSpLocks/>
          </p:cNvGrpSpPr>
          <p:nvPr/>
        </p:nvGrpSpPr>
        <p:grpSpPr bwMode="auto">
          <a:xfrm>
            <a:off x="142844" y="2584107"/>
            <a:ext cx="8631659" cy="935507"/>
            <a:chOff x="52614" y="-129987"/>
            <a:chExt cx="9106060" cy="3330637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990" y="1627782"/>
              <a:ext cx="8627684" cy="1439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0" name="TextBox 51"/>
            <p:cNvSpPr txBox="1">
              <a:spLocks noChangeArrowheads="1"/>
            </p:cNvSpPr>
            <p:nvPr/>
          </p:nvSpPr>
          <p:spPr bwMode="auto">
            <a:xfrm>
              <a:off x="52614" y="-129987"/>
              <a:ext cx="541379" cy="2124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5400" b="1" dirty="0" smtClean="0">
                  <a:solidFill>
                    <a:schemeClr val="accent5">
                      <a:lumMod val="75000"/>
                    </a:schemeClr>
                  </a:solidFill>
                </a:rPr>
                <a:t>2</a:t>
              </a:r>
              <a:endParaRPr lang="ru-RU" altLang="ru-RU" sz="5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31" name="Rectangle 3"/>
          <p:cNvSpPr>
            <a:spLocks noChangeArrowheads="1"/>
          </p:cNvSpPr>
          <p:nvPr/>
        </p:nvSpPr>
        <p:spPr bwMode="auto">
          <a:xfrm rot="10800000" flipV="1">
            <a:off x="686250" y="2714620"/>
            <a:ext cx="7918198" cy="646331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Внедрять современные методы, технологии и практики формирования гражданской идентичности и социальной грамотности </a:t>
            </a:r>
          </a:p>
        </p:txBody>
      </p:sp>
      <p:grpSp>
        <p:nvGrpSpPr>
          <p:cNvPr id="18" name="Группа 78"/>
          <p:cNvGrpSpPr>
            <a:grpSpLocks/>
          </p:cNvGrpSpPr>
          <p:nvPr/>
        </p:nvGrpSpPr>
        <p:grpSpPr bwMode="auto">
          <a:xfrm>
            <a:off x="160790" y="3519614"/>
            <a:ext cx="8613713" cy="1201991"/>
            <a:chOff x="73347" y="-220778"/>
            <a:chExt cx="8796886" cy="3421428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337169" y="1560693"/>
              <a:ext cx="8533064" cy="1439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21" name="TextBox 51"/>
            <p:cNvSpPr txBox="1">
              <a:spLocks noChangeArrowheads="1"/>
            </p:cNvSpPr>
            <p:nvPr/>
          </p:nvSpPr>
          <p:spPr bwMode="auto">
            <a:xfrm>
              <a:off x="73347" y="-220778"/>
              <a:ext cx="541379" cy="2124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5400" b="1" dirty="0" smtClean="0">
                  <a:solidFill>
                    <a:schemeClr val="accent5">
                      <a:lumMod val="75000"/>
                    </a:schemeClr>
                  </a:solidFill>
                </a:rPr>
                <a:t>3</a:t>
              </a:r>
              <a:endParaRPr lang="ru-RU" altLang="ru-RU" sz="5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2" name="Rectangle 3"/>
          <p:cNvSpPr>
            <a:spLocks noChangeArrowheads="1"/>
          </p:cNvSpPr>
          <p:nvPr/>
        </p:nvSpPr>
        <p:spPr bwMode="auto">
          <a:xfrm rot="10800000" flipV="1">
            <a:off x="686250" y="3638631"/>
            <a:ext cx="7918198" cy="92333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</a:pP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Интегрировать деятельность служб медиаций в школьную жизнь для обеспечения благоприятного психологического климата, профилактики деструктивных форм поведения</a:t>
            </a:r>
            <a:endParaRPr lang="ru-RU" sz="2800" dirty="0" smtClean="0">
              <a:cs typeface="Times New Roman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790" y="4738556"/>
            <a:ext cx="8760852" cy="2078531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432427" y="4927376"/>
            <a:ext cx="4214316" cy="1700890"/>
          </a:xfrm>
          <a:prstGeom prst="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r>
              <a:rPr lang="ru-RU" sz="2000" b="1" dirty="0">
                <a:solidFill>
                  <a:schemeClr val="bg1"/>
                </a:solidFill>
              </a:rPr>
              <a:t>ФОРМИРОВАНИЕ И РАСПРОСТРАНЕНИЕ СОВРЕМЕННЫХ ВОСПИТАТЕЛЬНЫХ ПРАКТИК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44064" y="4869160"/>
            <a:ext cx="8576408" cy="187220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" y="1"/>
            <a:ext cx="2004365" cy="997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23"/>
          <p:cNvGrpSpPr/>
          <p:nvPr/>
        </p:nvGrpSpPr>
        <p:grpSpPr>
          <a:xfrm>
            <a:off x="395536" y="86604"/>
            <a:ext cx="3604800" cy="857232"/>
            <a:chOff x="100640" y="86604"/>
            <a:chExt cx="3604800" cy="857232"/>
          </a:xfrm>
        </p:grpSpPr>
        <p:pic>
          <p:nvPicPr>
            <p:cNvPr id="25" name="Picture 7" descr="C:\Users\ПономарёваЛБ\Desktop\KANSK_gerb_500px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640" y="86604"/>
              <a:ext cx="690388" cy="857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Прямоугольник 25"/>
            <p:cNvSpPr/>
            <p:nvPr/>
          </p:nvSpPr>
          <p:spPr>
            <a:xfrm>
              <a:off x="857224" y="214290"/>
              <a:ext cx="2848216" cy="624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ru-RU" altLang="ru-RU" sz="1400" cap="all" dirty="0" smtClean="0">
                  <a:solidFill>
                    <a:srgbClr val="5077A6"/>
                  </a:solidFill>
                  <a:latin typeface="Arial" pitchFamily="34" charset="0"/>
                  <a:cs typeface="Arial" pitchFamily="34" charset="0"/>
                </a:rPr>
                <a:t>УПРАВЛЕНИЕ ОБРАЗОВАНИЯ </a:t>
              </a:r>
            </a:p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ru-RU" altLang="ru-RU" sz="1400" cap="all" dirty="0" smtClean="0">
                  <a:solidFill>
                    <a:srgbClr val="5077A6"/>
                  </a:solidFill>
                  <a:latin typeface="Arial" pitchFamily="34" charset="0"/>
                  <a:cs typeface="Arial" pitchFamily="34" charset="0"/>
                </a:rPr>
                <a:t>АДМИНИСТРАЦИИ г. КАНСКА</a:t>
              </a:r>
            </a:p>
          </p:txBody>
        </p:sp>
      </p:grpSp>
      <p:pic>
        <p:nvPicPr>
          <p:cNvPr id="27" name="Рисунок 26" descr="Рисунок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356" y="79825"/>
            <a:ext cx="3357586" cy="920283"/>
          </a:xfrm>
          <a:prstGeom prst="rect">
            <a:avLst/>
          </a:prstGeom>
        </p:spPr>
      </p:pic>
      <p:pic>
        <p:nvPicPr>
          <p:cNvPr id="28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6215082"/>
            <a:ext cx="9153159" cy="6038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45834" y="1268760"/>
            <a:ext cx="8072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внедрение современных МЕТОДОВ ОБУЧЕНИЯ, ОБРАЗОВАТЕЛЬНЫХ ТЕХНОЛОГИЙ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3068960"/>
            <a:ext cx="4214842" cy="2952328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  <a:t>ЦЕЛЬ:</a:t>
            </a:r>
          </a:p>
          <a:p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Развитие муниципальной системы оценки качества общего образования, включающей в себя оценку образовательных результатов, учительских квалификаций, качества образовательной среды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3140968"/>
            <a:ext cx="3960440" cy="27363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4" r="5250"/>
          <a:stretch/>
        </p:blipFill>
        <p:spPr bwMode="auto">
          <a:xfrm>
            <a:off x="4718111" y="3068960"/>
            <a:ext cx="408068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860032" y="3176972"/>
            <a:ext cx="3815910" cy="27363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53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570" y="1"/>
            <a:ext cx="3286148" cy="9286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135829"/>
            <a:ext cx="56783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1400" cap="all" dirty="0" smtClean="0">
                <a:ln w="0"/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РЕЗУЛЬТАТЫ государственной ИТОГОВОЙ АТТЕСТАЦИИ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9159" y="1000108"/>
            <a:ext cx="9153159" cy="428628"/>
          </a:xfrm>
          <a:prstGeom prst="rect">
            <a:avLst/>
          </a:prstGeom>
          <a:noFill/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517836349"/>
              </p:ext>
            </p:extLst>
          </p:nvPr>
        </p:nvGraphicFramePr>
        <p:xfrm>
          <a:off x="-396552" y="1428736"/>
          <a:ext cx="9326269" cy="2579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28596" y="1000108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Результаты основного периода ГИА-9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008612"/>
            <a:ext cx="9144000" cy="2857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 неудовлетворительных результатов ГИА-9 в основной период (за 3 года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993746244"/>
              </p:ext>
            </p:extLst>
          </p:nvPr>
        </p:nvGraphicFramePr>
        <p:xfrm>
          <a:off x="179512" y="4365104"/>
          <a:ext cx="6984776" cy="231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305402" y="4460759"/>
            <a:ext cx="1714512" cy="22385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317890" y="4452578"/>
            <a:ext cx="16430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100 % выпускников получили аттестаты в 2018 г. (основной период ГИА):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Лицей № 1;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Гимназия № 1;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СОШ №№ 5, 18;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ООШ № 17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286644" y="1916832"/>
            <a:ext cx="1714512" cy="17971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286644" y="1898063"/>
            <a:ext cx="17055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cs typeface="Times New Roman" pitchFamily="18" charset="0"/>
              </a:rPr>
              <a:t>Высокие результаты по трем критериям: </a:t>
            </a:r>
            <a:endParaRPr lang="ru-RU" sz="1600" dirty="0" smtClean="0">
              <a:cs typeface="Times New Roman" pitchFamily="18" charset="0"/>
            </a:endParaRPr>
          </a:p>
          <a:p>
            <a:r>
              <a:rPr lang="ru-RU" sz="1600" dirty="0" smtClean="0">
                <a:cs typeface="Times New Roman" pitchFamily="18" charset="0"/>
              </a:rPr>
              <a:t>Лицей № 1;</a:t>
            </a:r>
          </a:p>
          <a:p>
            <a:r>
              <a:rPr lang="ru-RU" sz="1600" dirty="0" smtClean="0">
                <a:cs typeface="Times New Roman" pitchFamily="18" charset="0"/>
              </a:rPr>
              <a:t>Гимназия № 1;</a:t>
            </a:r>
          </a:p>
          <a:p>
            <a:r>
              <a:rPr lang="ru-RU" sz="1600" dirty="0" smtClean="0">
                <a:cs typeface="Times New Roman" pitchFamily="18" charset="0"/>
              </a:rPr>
              <a:t>Гимназия № 4;</a:t>
            </a:r>
          </a:p>
          <a:p>
            <a:r>
              <a:rPr lang="ru-RU" sz="1600" dirty="0" smtClean="0">
                <a:cs typeface="Times New Roman" pitchFamily="18" charset="0"/>
              </a:rPr>
              <a:t>СОШ № 3</a:t>
            </a:r>
          </a:p>
        </p:txBody>
      </p:sp>
      <p:pic>
        <p:nvPicPr>
          <p:cNvPr id="13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1000108"/>
            <a:ext cx="9153159" cy="42862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71472" y="1000108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Результаты основного периода ГИА-9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25229"/>
            <a:ext cx="9153159" cy="402354"/>
          </a:xfrm>
          <a:prstGeom prst="rect">
            <a:avLst/>
          </a:prstGeom>
          <a:noFill/>
        </p:spPr>
      </p:pic>
      <p:pic>
        <p:nvPicPr>
          <p:cNvPr id="19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2463469"/>
            <a:ext cx="9153159" cy="1187099"/>
          </a:xfrm>
          <a:prstGeom prst="rect">
            <a:avLst/>
          </a:prstGeom>
          <a:noFill/>
        </p:spPr>
      </p:pic>
      <p:pic>
        <p:nvPicPr>
          <p:cNvPr id="12" name="Picture 7" descr="C:\Users\ПономарёваЛБ\Desktop\KANSK_gerb_500px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251" y="86604"/>
            <a:ext cx="690388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115616" y="203179"/>
            <a:ext cx="2848216" cy="624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УПРАВЛЕНИЕ ОБРАЗОВАНИЯ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АДМИНИСТРАЦИИ г. КАНСКА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28662" y="3857628"/>
            <a:ext cx="75724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Создание условий для формирования конкурентоспособной личности в системе образования города Канска: приоритетные направления, </a:t>
            </a:r>
          </a:p>
          <a:p>
            <a:pPr algn="ctr"/>
            <a:r>
              <a:rPr lang="ru-RU" sz="2400" b="1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проблемы, пути решения</a:t>
            </a:r>
            <a:endParaRPr lang="ru-RU" sz="2400" b="1" cap="all" dirty="0">
              <a:solidFill>
                <a:srgbClr val="5077A6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016125" y="6000768"/>
            <a:ext cx="7127875" cy="0"/>
          </a:xfrm>
          <a:prstGeom prst="line">
            <a:avLst/>
          </a:prstGeom>
          <a:ln w="28575">
            <a:solidFill>
              <a:srgbClr val="5077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одзаголовок 2"/>
          <p:cNvSpPr txBox="1">
            <a:spLocks/>
          </p:cNvSpPr>
          <p:nvPr/>
        </p:nvSpPr>
        <p:spPr>
          <a:xfrm>
            <a:off x="928662" y="6000768"/>
            <a:ext cx="7642606" cy="428628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b="1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Панов Андрей Петрович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077A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077A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руководитель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5077A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18213"/>
          <a:stretch>
            <a:fillRect/>
          </a:stretch>
        </p:blipFill>
        <p:spPr bwMode="auto">
          <a:xfrm>
            <a:off x="0" y="1428736"/>
            <a:ext cx="917255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Рисунок 17" descr="Рисунок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504" y="79825"/>
            <a:ext cx="3357586" cy="937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32" y="1026576"/>
            <a:ext cx="9153159" cy="542904"/>
          </a:xfrm>
          <a:prstGeom prst="rect">
            <a:avLst/>
          </a:prstGeom>
          <a:noFill/>
        </p:spPr>
      </p:pic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285720" y="642918"/>
            <a:ext cx="55721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1600" b="1" kern="1400" cap="all" dirty="0" smtClean="0">
              <a:ln w="0"/>
              <a:solidFill>
                <a:srgbClr val="5077A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9159" y="4437112"/>
            <a:ext cx="9153159" cy="500066"/>
          </a:xfrm>
          <a:prstGeom prst="rect">
            <a:avLst/>
          </a:prstGeom>
          <a:noFill/>
        </p:spPr>
      </p:pic>
      <p:sp>
        <p:nvSpPr>
          <p:cNvPr id="19" name="TextBox 31"/>
          <p:cNvSpPr txBox="1">
            <a:spLocks noChangeArrowheads="1"/>
          </p:cNvSpPr>
          <p:nvPr/>
        </p:nvSpPr>
        <p:spPr bwMode="auto">
          <a:xfrm>
            <a:off x="214280" y="1731768"/>
            <a:ext cx="3216301" cy="104644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600" b="1" dirty="0" smtClean="0">
                <a:cs typeface="Times New Roman" pitchFamily="18" charset="0"/>
              </a:rPr>
              <a:t>МБОУ СОШ № 6</a:t>
            </a:r>
            <a:r>
              <a:rPr lang="ru-RU" altLang="ru-RU" sz="1600" dirty="0" smtClean="0">
                <a:cs typeface="Times New Roman" pitchFamily="18" charset="0"/>
              </a:rPr>
              <a:t>, </a:t>
            </a:r>
          </a:p>
          <a:p>
            <a:pPr marL="354013" indent="-354013"/>
            <a:r>
              <a:rPr lang="ru-RU" altLang="ru-RU" sz="1600" b="1" dirty="0" smtClean="0">
                <a:cs typeface="Times New Roman" pitchFamily="18" charset="0"/>
              </a:rPr>
              <a:t>        Осип Дарья</a:t>
            </a:r>
            <a:endParaRPr lang="ru-RU" altLang="ru-RU" sz="1600" dirty="0" smtClean="0">
              <a:cs typeface="Times New Roman" pitchFamily="18" charset="0"/>
            </a:endParaRPr>
          </a:p>
          <a:p>
            <a:pPr marL="354013" indent="-354013"/>
            <a:r>
              <a:rPr lang="ru-RU" altLang="ru-RU" sz="1600" dirty="0" smtClean="0">
                <a:cs typeface="Times New Roman" pitchFamily="18" charset="0"/>
              </a:rPr>
              <a:t>        педагог – </a:t>
            </a:r>
            <a:r>
              <a:rPr lang="ru-RU" altLang="ru-RU" sz="1600" dirty="0" err="1" smtClean="0">
                <a:cs typeface="Times New Roman" pitchFamily="18" charset="0"/>
              </a:rPr>
              <a:t>Корытникова</a:t>
            </a:r>
            <a:r>
              <a:rPr lang="ru-RU" altLang="ru-RU" sz="1600" dirty="0" smtClean="0">
                <a:cs typeface="Times New Roman" pitchFamily="18" charset="0"/>
              </a:rPr>
              <a:t> Н.И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54013" indent="-354013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Рисунок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0"/>
            <a:ext cx="3286148" cy="92867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857224" y="21429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31216" y="2852936"/>
            <a:ext cx="3214711" cy="1323439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altLang="ru-RU" sz="1600" b="1" dirty="0" smtClean="0">
                <a:solidFill>
                  <a:srgbClr val="5077A6"/>
                </a:solidFill>
              </a:rPr>
              <a:t>   </a:t>
            </a:r>
            <a:r>
              <a:rPr lang="ru-RU" altLang="ru-RU" sz="1600" b="1" dirty="0" smtClean="0">
                <a:cs typeface="Times New Roman" pitchFamily="18" charset="0"/>
              </a:rPr>
              <a:t>МАОУ лицей №1, </a:t>
            </a:r>
          </a:p>
          <a:p>
            <a:pPr marL="354013" indent="-354013"/>
            <a:r>
              <a:rPr lang="ru-RU" altLang="ru-RU" sz="1600" b="1" dirty="0" smtClean="0">
                <a:solidFill>
                  <a:srgbClr val="5077A6"/>
                </a:solidFill>
                <a:cs typeface="Times New Roman" pitchFamily="18" charset="0"/>
              </a:rPr>
              <a:t>	   </a:t>
            </a:r>
            <a:r>
              <a:rPr lang="ru-RU" altLang="ru-RU" sz="1600" b="1" dirty="0" err="1" smtClean="0">
                <a:cs typeface="Times New Roman" pitchFamily="18" charset="0"/>
              </a:rPr>
              <a:t>Шурупова</a:t>
            </a:r>
            <a:r>
              <a:rPr lang="ru-RU" altLang="ru-RU" sz="1600" b="1" dirty="0" smtClean="0">
                <a:cs typeface="Times New Roman" pitchFamily="18" charset="0"/>
              </a:rPr>
              <a:t> Мария</a:t>
            </a:r>
            <a:endParaRPr lang="ru-RU" altLang="ru-RU" sz="1600" dirty="0" smtClean="0">
              <a:cs typeface="Times New Roman" pitchFamily="18" charset="0"/>
            </a:endParaRPr>
          </a:p>
          <a:p>
            <a:pPr marL="354013" indent="-354013"/>
            <a:r>
              <a:rPr lang="ru-RU" altLang="ru-RU" sz="1600" dirty="0" smtClean="0">
                <a:cs typeface="Times New Roman" pitchFamily="18" charset="0"/>
              </a:rPr>
              <a:t>	   педагог – </a:t>
            </a:r>
            <a:r>
              <a:rPr lang="ru-RU" altLang="ru-RU" sz="1600" dirty="0" err="1" smtClean="0">
                <a:cs typeface="Times New Roman" pitchFamily="18" charset="0"/>
              </a:rPr>
              <a:t>Змушко</a:t>
            </a:r>
            <a:r>
              <a:rPr lang="ru-RU" altLang="ru-RU" sz="1600" dirty="0" smtClean="0">
                <a:cs typeface="Times New Roman" pitchFamily="18" charset="0"/>
              </a:rPr>
              <a:t> О.В., </a:t>
            </a:r>
          </a:p>
          <a:p>
            <a:pPr marL="354013" indent="-354013"/>
            <a:r>
              <a:rPr lang="ru-RU" altLang="ru-RU" sz="1600" b="1" dirty="0" smtClean="0">
                <a:cs typeface="Times New Roman" pitchFamily="18" charset="0"/>
              </a:rPr>
              <a:t>          </a:t>
            </a:r>
            <a:r>
              <a:rPr lang="ru-RU" altLang="ru-RU" sz="1600" b="1" dirty="0" err="1" smtClean="0">
                <a:cs typeface="Times New Roman" pitchFamily="18" charset="0"/>
              </a:rPr>
              <a:t>Кичаев</a:t>
            </a:r>
            <a:r>
              <a:rPr lang="ru-RU" altLang="ru-RU" sz="1600" b="1" dirty="0" smtClean="0">
                <a:cs typeface="Times New Roman" pitchFamily="18" charset="0"/>
              </a:rPr>
              <a:t> Станислав</a:t>
            </a:r>
          </a:p>
          <a:p>
            <a:pPr marL="354013" indent="-354013"/>
            <a:r>
              <a:rPr lang="ru-RU" altLang="ru-RU" sz="1600" dirty="0" smtClean="0">
                <a:cs typeface="Times New Roman" pitchFamily="18" charset="0"/>
              </a:rPr>
              <a:t>          педагог – Кондратьев А.</a:t>
            </a:r>
            <a:r>
              <a:rPr lang="ru-RU" altLang="ru-RU" sz="1600" dirty="0" smtClean="0"/>
              <a:t>В.</a:t>
            </a:r>
            <a:endParaRPr lang="ru-RU" altLang="ru-RU" sz="1600" b="1" dirty="0" smtClean="0"/>
          </a:p>
        </p:txBody>
      </p:sp>
      <p:pic>
        <p:nvPicPr>
          <p:cNvPr id="32" name="Диаграмма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25494" y="1731768"/>
            <a:ext cx="5392620" cy="2492084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14282" y="142852"/>
            <a:ext cx="58579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1400" cap="all" dirty="0" smtClean="0">
                <a:ln w="0"/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РЕЗУЛЬТАТЫ государственной </a:t>
            </a:r>
          </a:p>
          <a:p>
            <a:r>
              <a:rPr lang="ru-RU" sz="2000" b="1" kern="1400" cap="all" dirty="0" smtClean="0">
                <a:ln w="0"/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ИТОГОВОЙ АТТЕСТАЦИИ 11 класс</a:t>
            </a: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710417" y="1046260"/>
            <a:ext cx="5392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Доля медалистов, преодолевших порог 225 баллов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 трем предметам ЕГЭ в 2018 году 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5319" y="1059598"/>
            <a:ext cx="3390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cap="all" dirty="0" smtClean="0">
                <a:solidFill>
                  <a:schemeClr val="bg1"/>
                </a:solidFill>
              </a:rPr>
              <a:t>100 баллов </a:t>
            </a:r>
            <a:r>
              <a:rPr lang="ru-RU" altLang="ru-RU" b="1" dirty="0" smtClean="0">
                <a:solidFill>
                  <a:schemeClr val="bg1"/>
                </a:solidFill>
              </a:rPr>
              <a:t>на</a:t>
            </a:r>
            <a:r>
              <a:rPr lang="ru-RU" altLang="ru-RU" b="1" cap="all" dirty="0" smtClean="0">
                <a:solidFill>
                  <a:schemeClr val="bg1"/>
                </a:solidFill>
              </a:rPr>
              <a:t> </a:t>
            </a:r>
            <a:r>
              <a:rPr lang="ru-RU" altLang="ru-RU" b="1" cap="all" dirty="0" err="1" smtClean="0">
                <a:solidFill>
                  <a:schemeClr val="bg1"/>
                </a:solidFill>
              </a:rPr>
              <a:t>егэ</a:t>
            </a:r>
            <a:r>
              <a:rPr lang="ru-RU" altLang="ru-RU" b="1" cap="all" dirty="0" smtClean="0">
                <a:solidFill>
                  <a:schemeClr val="bg1"/>
                </a:solidFill>
              </a:rPr>
              <a:t> В 2018 ГОДУ</a:t>
            </a:r>
            <a:endParaRPr lang="ru-RU" altLang="ru-RU" b="1" cap="al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326" y="203874"/>
            <a:ext cx="3286148" cy="920283"/>
          </a:xfrm>
          <a:prstGeom prst="rect">
            <a:avLst/>
          </a:prstGeom>
        </p:spPr>
      </p:pic>
      <p:pic>
        <p:nvPicPr>
          <p:cNvPr id="6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9159" y="1181718"/>
            <a:ext cx="9153159" cy="40235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1520" y="248518"/>
            <a:ext cx="5606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1400" cap="all" dirty="0" smtClean="0">
                <a:ln w="0"/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Внедрение современных методов обучения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5" name="Группа 7"/>
          <p:cNvGrpSpPr/>
          <p:nvPr/>
        </p:nvGrpSpPr>
        <p:grpSpPr>
          <a:xfrm>
            <a:off x="-15201" y="1595360"/>
            <a:ext cx="3059832" cy="388305"/>
            <a:chOff x="0" y="3429000"/>
            <a:chExt cx="2714612" cy="357190"/>
          </a:xfrm>
        </p:grpSpPr>
        <p:sp>
          <p:nvSpPr>
            <p:cNvPr id="9" name="Пятиугольник 8"/>
            <p:cNvSpPr/>
            <p:nvPr/>
          </p:nvSpPr>
          <p:spPr bwMode="auto">
            <a:xfrm>
              <a:off x="1785918" y="3429000"/>
              <a:ext cx="928694" cy="357190"/>
            </a:xfrm>
            <a:prstGeom prst="homePlate">
              <a:avLst>
                <a:gd name="adj" fmla="val 32213"/>
              </a:avLst>
            </a:prstGeom>
            <a:solidFill>
              <a:srgbClr val="DD8F3A"/>
            </a:solidFill>
            <a:ln w="381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0" name="Пятиугольник 9"/>
            <p:cNvSpPr/>
            <p:nvPr/>
          </p:nvSpPr>
          <p:spPr bwMode="auto">
            <a:xfrm>
              <a:off x="0" y="3429000"/>
              <a:ext cx="2571736" cy="357190"/>
            </a:xfrm>
            <a:prstGeom prst="homePlate">
              <a:avLst>
                <a:gd name="adj" fmla="val 32213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altLang="ru-RU" dirty="0" smtClean="0"/>
                <a:t>Инновационные проекты</a:t>
              </a:r>
              <a:endParaRPr lang="ru-RU" altLang="ru-RU" b="1" cap="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Группа 10"/>
          <p:cNvGrpSpPr/>
          <p:nvPr/>
        </p:nvGrpSpPr>
        <p:grpSpPr>
          <a:xfrm rot="10800000">
            <a:off x="6131951" y="1595356"/>
            <a:ext cx="3059832" cy="388308"/>
            <a:chOff x="0" y="3428999"/>
            <a:chExt cx="2714612" cy="357193"/>
          </a:xfrm>
        </p:grpSpPr>
        <p:sp>
          <p:nvSpPr>
            <p:cNvPr id="12" name="Пятиугольник 11"/>
            <p:cNvSpPr/>
            <p:nvPr/>
          </p:nvSpPr>
          <p:spPr bwMode="auto">
            <a:xfrm>
              <a:off x="1785918" y="3429000"/>
              <a:ext cx="928694" cy="357190"/>
            </a:xfrm>
            <a:prstGeom prst="homePlate">
              <a:avLst>
                <a:gd name="adj" fmla="val 32213"/>
              </a:avLst>
            </a:prstGeom>
            <a:solidFill>
              <a:srgbClr val="DD8F3A"/>
            </a:solidFill>
            <a:ln w="381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3" name="Пятиугольник 12"/>
            <p:cNvSpPr/>
            <p:nvPr/>
          </p:nvSpPr>
          <p:spPr bwMode="auto">
            <a:xfrm flipV="1">
              <a:off x="0" y="3428999"/>
              <a:ext cx="2571736" cy="357193"/>
            </a:xfrm>
            <a:prstGeom prst="homePlate">
              <a:avLst>
                <a:gd name="adj" fmla="val 32213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altLang="ru-RU" dirty="0" smtClean="0"/>
                <a:t>Пилотные площадки</a:t>
              </a:r>
              <a:endParaRPr lang="ru-RU" altLang="ru-RU" b="1" cap="all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129944"/>
              </p:ext>
            </p:extLst>
          </p:nvPr>
        </p:nvGraphicFramePr>
        <p:xfrm>
          <a:off x="179510" y="1983664"/>
          <a:ext cx="8750208" cy="28041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536504"/>
                <a:gridCol w="4213704"/>
              </a:tblGrid>
              <a:tr h="500437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Формирование универсальных учебных действий,</a:t>
                      </a:r>
                      <a:r>
                        <a:rPr lang="ru-RU" sz="1400" b="1" baseline="0" dirty="0"/>
                        <a:t> </a:t>
                      </a:r>
                      <a:r>
                        <a:rPr lang="ru-RU" sz="1400" b="0" baseline="0" dirty="0" smtClean="0"/>
                        <a:t>ш</a:t>
                      </a:r>
                      <a:r>
                        <a:rPr lang="ru-RU" sz="1400" b="0" dirty="0" smtClean="0"/>
                        <a:t>колы №7, 15, 17, 18, 19, 21, 22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effectLst/>
                        </a:rPr>
                        <a:t>Внедрение ФГОС для обучающихся с УО (нарушением интеллекта),</a:t>
                      </a:r>
                      <a:r>
                        <a:rPr lang="ru-RU" sz="1400" b="1" kern="1200" baseline="0" dirty="0" smtClean="0">
                          <a:effectLst/>
                        </a:rPr>
                        <a:t> </a:t>
                      </a:r>
                      <a:r>
                        <a:rPr lang="ru-RU" sz="1400" b="0" dirty="0" smtClean="0"/>
                        <a:t>ООШ №9</a:t>
                      </a:r>
                      <a:endParaRPr lang="ru-RU" sz="1400" b="0" dirty="0"/>
                    </a:p>
                  </a:txBody>
                  <a:tcPr/>
                </a:tc>
              </a:tr>
              <a:tr h="500437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Повышение качества математического образования,</a:t>
                      </a:r>
                      <a:r>
                        <a:rPr lang="ru-RU" sz="1400" b="1" baseline="0" dirty="0"/>
                        <a:t> </a:t>
                      </a:r>
                      <a:r>
                        <a:rPr lang="ru-RU" sz="1400" b="0" dirty="0" smtClean="0"/>
                        <a:t>Гимназия №4, школы №3, 8, 11, 22</a:t>
                      </a:r>
                      <a:endParaRPr lang="ru-RU" sz="1400" b="0" dirty="0"/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Внедрение и апробация ООП ДО «Вдохновение»,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0" dirty="0" smtClean="0"/>
                        <a:t>ДОУ №№5, 25, 11, 46, 49</a:t>
                      </a:r>
                      <a:endParaRPr lang="ru-RU" sz="1400" b="0" dirty="0"/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004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Формирующее оценивание как средство улучшения процесса обучения,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0" dirty="0" smtClean="0"/>
                        <a:t>Гимназия №1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Реализация НРК основной образовательной программы ДОО,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0" dirty="0" smtClean="0"/>
                        <a:t>14 ДОО</a:t>
                      </a:r>
                    </a:p>
                  </a:txBody>
                  <a:tcPr/>
                </a:tc>
              </a:tr>
              <a:tr h="70061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Специализированные классы инженерно-технологической и математической направленности,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0" dirty="0" smtClean="0"/>
                        <a:t>Лицей №1, Гимназия №4</a:t>
                      </a:r>
                      <a:endParaRPr lang="ru-RU" sz="1400" b="0" dirty="0"/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Разработка модуля в ООП ДО</a:t>
                      </a:r>
                      <a:r>
                        <a:rPr lang="ru-RU" sz="1400" b="1" baseline="0" dirty="0" smtClean="0"/>
                        <a:t> «Р</a:t>
                      </a:r>
                      <a:r>
                        <a:rPr lang="ru-RU" sz="1400" b="1" dirty="0" smtClean="0"/>
                        <a:t>азвитие познавательно-исследовательской деятельности»,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0" dirty="0" smtClean="0"/>
                        <a:t>ДОУ №50,</a:t>
                      </a:r>
                      <a:r>
                        <a:rPr lang="ru-RU" sz="1400" b="0" baseline="0" dirty="0" smtClean="0"/>
                        <a:t> 52</a:t>
                      </a:r>
                      <a:endParaRPr lang="ru-RU" sz="1400" b="0" dirty="0"/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00437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Повышения качества образования в школах с низкими результатами обучения,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0" dirty="0" smtClean="0"/>
                        <a:t>ООШ №17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Модели инклюзивного образования дошкольников с ОВЗ (СРП)</a:t>
                      </a:r>
                      <a:r>
                        <a:rPr lang="ru-RU" sz="1400" b="1" baseline="0" dirty="0" smtClean="0"/>
                        <a:t>, </a:t>
                      </a:r>
                      <a:r>
                        <a:rPr lang="ru-RU" sz="1400" b="0" dirty="0" smtClean="0"/>
                        <a:t>ЦДК, ДОУ № 9, 25, 36, 44</a:t>
                      </a:r>
                      <a:endParaRPr lang="ru-RU" sz="1400" b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30165" y="4797152"/>
            <a:ext cx="9153159" cy="36004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4797152"/>
            <a:ext cx="748883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Профессиональные презентационные площадки</a:t>
            </a:r>
            <a:endParaRPr lang="ru-RU" sz="2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20614" y="5217744"/>
            <a:ext cx="5099458" cy="1451615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Открытые методический дни, гостевые обмены опытом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25 </a:t>
            </a:r>
            <a:r>
              <a:rPr lang="ru-RU" sz="1600" dirty="0" smtClean="0">
                <a:solidFill>
                  <a:schemeClr val="tx1"/>
                </a:solidFill>
              </a:rPr>
              <a:t>организаций (47,17</a:t>
            </a:r>
            <a:r>
              <a:rPr lang="ru-RU" sz="1600" dirty="0">
                <a:solidFill>
                  <a:schemeClr val="tx1"/>
                </a:solidFill>
              </a:rPr>
              <a:t>%), </a:t>
            </a:r>
            <a:r>
              <a:rPr lang="ru-RU" sz="1600" dirty="0" smtClean="0">
                <a:solidFill>
                  <a:schemeClr val="tx1"/>
                </a:solidFill>
              </a:rPr>
              <a:t>225 педагогов (</a:t>
            </a:r>
            <a:r>
              <a:rPr lang="ru-RU" sz="1600" dirty="0">
                <a:solidFill>
                  <a:schemeClr val="tx1"/>
                </a:solidFill>
              </a:rPr>
              <a:t>18,19%</a:t>
            </a:r>
            <a:r>
              <a:rPr lang="ru-RU" sz="1600" dirty="0" smtClean="0">
                <a:solidFill>
                  <a:schemeClr val="tx1"/>
                </a:solidFill>
              </a:rPr>
              <a:t>) представили свои </a:t>
            </a:r>
            <a:r>
              <a:rPr lang="ru-RU" sz="1600" dirty="0">
                <a:solidFill>
                  <a:schemeClr val="tx1"/>
                </a:solidFill>
              </a:rPr>
              <a:t>успешные педагогические </a:t>
            </a:r>
            <a:r>
              <a:rPr lang="ru-RU" sz="1600" dirty="0" smtClean="0">
                <a:solidFill>
                  <a:schemeClr val="tx1"/>
                </a:solidFill>
              </a:rPr>
              <a:t>практики в форме мастер-классов, учебных занятий, презентаций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64088" y="5214950"/>
            <a:ext cx="3565630" cy="142876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Педагогическая конференция «Инновационный опыт – основа системных изменений»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660 участников </a:t>
            </a:r>
            <a:r>
              <a:rPr lang="ru-RU" sz="1600" dirty="0">
                <a:solidFill>
                  <a:schemeClr val="tx1"/>
                </a:solidFill>
              </a:rPr>
              <a:t>из 14 территорий Восточного </a:t>
            </a:r>
            <a:r>
              <a:rPr lang="ru-RU" sz="1600" dirty="0" smtClean="0">
                <a:solidFill>
                  <a:schemeClr val="tx1"/>
                </a:solidFill>
              </a:rPr>
              <a:t>округа, 170 докладов,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50 мастер-классов 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214290"/>
            <a:ext cx="3286148" cy="920283"/>
          </a:xfrm>
          <a:prstGeom prst="rect">
            <a:avLst/>
          </a:prstGeom>
        </p:spPr>
      </p:pic>
      <p:pic>
        <p:nvPicPr>
          <p:cNvPr id="6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9159" y="1285860"/>
            <a:ext cx="9153159" cy="40235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1520" y="303576"/>
            <a:ext cx="5606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1400" cap="all" dirty="0" smtClean="0">
                <a:ln w="0"/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Оценка качества образования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" name="Группа 7"/>
          <p:cNvGrpSpPr/>
          <p:nvPr/>
        </p:nvGrpSpPr>
        <p:grpSpPr>
          <a:xfrm>
            <a:off x="0" y="5500702"/>
            <a:ext cx="3428992" cy="648072"/>
            <a:chOff x="0" y="3429000"/>
            <a:chExt cx="2714612" cy="357190"/>
          </a:xfrm>
        </p:grpSpPr>
        <p:sp>
          <p:nvSpPr>
            <p:cNvPr id="9" name="Пятиугольник 8"/>
            <p:cNvSpPr/>
            <p:nvPr/>
          </p:nvSpPr>
          <p:spPr bwMode="auto">
            <a:xfrm>
              <a:off x="1785918" y="3429000"/>
              <a:ext cx="928694" cy="357190"/>
            </a:xfrm>
            <a:prstGeom prst="homePlate">
              <a:avLst>
                <a:gd name="adj" fmla="val 32213"/>
              </a:avLst>
            </a:prstGeom>
            <a:solidFill>
              <a:srgbClr val="DD8F3A"/>
            </a:solidFill>
            <a:ln w="381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0" name="Пятиугольник 9"/>
            <p:cNvSpPr/>
            <p:nvPr/>
          </p:nvSpPr>
          <p:spPr bwMode="auto">
            <a:xfrm>
              <a:off x="0" y="3429000"/>
              <a:ext cx="2571735" cy="357190"/>
            </a:xfrm>
            <a:prstGeom prst="homePlate">
              <a:avLst>
                <a:gd name="adj" fmla="val 32213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altLang="ru-RU" dirty="0" smtClean="0"/>
                <a:t>Школьная система оценки качества образования</a:t>
              </a:r>
              <a:endParaRPr lang="ru-RU" altLang="ru-RU" b="1" cap="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Группа 16"/>
          <p:cNvGrpSpPr/>
          <p:nvPr/>
        </p:nvGrpSpPr>
        <p:grpSpPr>
          <a:xfrm>
            <a:off x="0" y="4286256"/>
            <a:ext cx="3428992" cy="648072"/>
            <a:chOff x="0" y="3429000"/>
            <a:chExt cx="2714612" cy="357190"/>
          </a:xfrm>
        </p:grpSpPr>
        <p:sp>
          <p:nvSpPr>
            <p:cNvPr id="18" name="Пятиугольник 17"/>
            <p:cNvSpPr/>
            <p:nvPr/>
          </p:nvSpPr>
          <p:spPr bwMode="auto">
            <a:xfrm>
              <a:off x="1785918" y="3429000"/>
              <a:ext cx="928694" cy="357190"/>
            </a:xfrm>
            <a:prstGeom prst="homePlate">
              <a:avLst>
                <a:gd name="adj" fmla="val 32213"/>
              </a:avLst>
            </a:prstGeom>
            <a:solidFill>
              <a:srgbClr val="DD8F3A"/>
            </a:solidFill>
            <a:ln w="381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9" name="Пятиугольник 18"/>
            <p:cNvSpPr/>
            <p:nvPr/>
          </p:nvSpPr>
          <p:spPr bwMode="auto">
            <a:xfrm>
              <a:off x="0" y="3429000"/>
              <a:ext cx="2571735" cy="357190"/>
            </a:xfrm>
            <a:prstGeom prst="homePlate">
              <a:avLst>
                <a:gd name="adj" fmla="val 32213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altLang="ru-RU" dirty="0" smtClean="0"/>
                <a:t>Муниципальная система оценки качества образования</a:t>
              </a:r>
              <a:endParaRPr lang="ru-RU" altLang="ru-RU" b="1" cap="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Группа 19"/>
          <p:cNvGrpSpPr/>
          <p:nvPr/>
        </p:nvGrpSpPr>
        <p:grpSpPr>
          <a:xfrm>
            <a:off x="0" y="3068960"/>
            <a:ext cx="3428992" cy="648072"/>
            <a:chOff x="0" y="3429000"/>
            <a:chExt cx="2714612" cy="357190"/>
          </a:xfrm>
        </p:grpSpPr>
        <p:sp>
          <p:nvSpPr>
            <p:cNvPr id="21" name="Пятиугольник 20"/>
            <p:cNvSpPr/>
            <p:nvPr/>
          </p:nvSpPr>
          <p:spPr bwMode="auto">
            <a:xfrm>
              <a:off x="1785918" y="3429000"/>
              <a:ext cx="928694" cy="357190"/>
            </a:xfrm>
            <a:prstGeom prst="homePlate">
              <a:avLst>
                <a:gd name="adj" fmla="val 32213"/>
              </a:avLst>
            </a:prstGeom>
            <a:solidFill>
              <a:srgbClr val="DD8F3A"/>
            </a:solidFill>
            <a:ln w="381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22" name="Пятиугольник 21"/>
            <p:cNvSpPr/>
            <p:nvPr/>
          </p:nvSpPr>
          <p:spPr bwMode="auto">
            <a:xfrm>
              <a:off x="0" y="3429000"/>
              <a:ext cx="2571735" cy="357190"/>
            </a:xfrm>
            <a:prstGeom prst="homePlate">
              <a:avLst>
                <a:gd name="adj" fmla="val 32213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altLang="ru-RU" dirty="0" smtClean="0"/>
                <a:t>Региональная система оценки качества образования</a:t>
              </a:r>
              <a:endParaRPr lang="ru-RU" altLang="ru-RU" b="1" cap="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Группа 22"/>
          <p:cNvGrpSpPr/>
          <p:nvPr/>
        </p:nvGrpSpPr>
        <p:grpSpPr>
          <a:xfrm>
            <a:off x="-7260" y="1916832"/>
            <a:ext cx="3436252" cy="648072"/>
            <a:chOff x="0" y="3429000"/>
            <a:chExt cx="2714612" cy="357190"/>
          </a:xfrm>
        </p:grpSpPr>
        <p:sp>
          <p:nvSpPr>
            <p:cNvPr id="24" name="Пятиугольник 23"/>
            <p:cNvSpPr/>
            <p:nvPr/>
          </p:nvSpPr>
          <p:spPr bwMode="auto">
            <a:xfrm>
              <a:off x="1785918" y="3429000"/>
              <a:ext cx="928694" cy="357190"/>
            </a:xfrm>
            <a:prstGeom prst="homePlate">
              <a:avLst>
                <a:gd name="adj" fmla="val 32213"/>
              </a:avLst>
            </a:prstGeom>
            <a:solidFill>
              <a:srgbClr val="DD8F3A"/>
            </a:solidFill>
            <a:ln w="3810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25" name="Пятиугольник 24"/>
            <p:cNvSpPr/>
            <p:nvPr/>
          </p:nvSpPr>
          <p:spPr bwMode="auto">
            <a:xfrm>
              <a:off x="0" y="3429000"/>
              <a:ext cx="2571735" cy="357190"/>
            </a:xfrm>
            <a:prstGeom prst="homePlate">
              <a:avLst>
                <a:gd name="adj" fmla="val 32213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r>
                <a:rPr lang="ru-RU" altLang="ru-RU" dirty="0" smtClean="0"/>
                <a:t>Федеральная система оценки качества образования</a:t>
              </a:r>
              <a:endParaRPr lang="ru-RU" altLang="ru-RU" b="1" cap="all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033694"/>
              </p:ext>
            </p:extLst>
          </p:nvPr>
        </p:nvGraphicFramePr>
        <p:xfrm>
          <a:off x="3428992" y="1684994"/>
          <a:ext cx="5572164" cy="47853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86214"/>
                <a:gridCol w="1785950"/>
              </a:tblGrid>
              <a:tr h="1156117">
                <a:tc>
                  <a:txBody>
                    <a:bodyPr/>
                    <a:lstStyle/>
                    <a:p>
                      <a:pPr algn="l">
                        <a:buFontTx/>
                        <a:buNone/>
                      </a:pPr>
                      <a:r>
                        <a:rPr lang="ru-RU" sz="1800" b="0" baseline="0" dirty="0" smtClean="0"/>
                        <a:t>итоговая аттестация</a:t>
                      </a:r>
                      <a:r>
                        <a:rPr lang="ru-RU" sz="1800" b="0" dirty="0" smtClean="0"/>
                        <a:t> </a:t>
                      </a:r>
                    </a:p>
                    <a:p>
                      <a:pPr algn="l">
                        <a:buFontTx/>
                        <a:buNone/>
                      </a:pPr>
                      <a:r>
                        <a:rPr lang="ru-RU" sz="1800" b="0" dirty="0" smtClean="0"/>
                        <a:t>национальное</a:t>
                      </a:r>
                      <a:r>
                        <a:rPr lang="ru-RU" sz="1800" b="0" baseline="0" dirty="0" smtClean="0"/>
                        <a:t> исследование качества образования</a:t>
                      </a:r>
                    </a:p>
                    <a:p>
                      <a:pPr algn="l">
                        <a:buFontTx/>
                        <a:buNone/>
                      </a:pPr>
                      <a:r>
                        <a:rPr lang="ru-RU" sz="1800" b="0" dirty="0" smtClean="0"/>
                        <a:t>всероссийские проверочные работы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Доля</a:t>
                      </a:r>
                      <a:r>
                        <a:rPr lang="ru-RU" sz="1400" b="0" baseline="0" dirty="0" smtClean="0"/>
                        <a:t> выпускников, получивших аттестаты о СОО</a:t>
                      </a:r>
                      <a:r>
                        <a:rPr lang="ru-RU" sz="1400" b="0" dirty="0" smtClean="0"/>
                        <a:t> – </a:t>
                      </a:r>
                      <a:r>
                        <a:rPr lang="ru-RU" sz="1800" b="1" dirty="0" smtClean="0"/>
                        <a:t>99,8%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101660">
                <a:tc>
                  <a:txBody>
                    <a:bodyPr/>
                    <a:lstStyle/>
                    <a:p>
                      <a:pPr marL="285750" indent="-285750">
                        <a:buFontTx/>
                        <a:buNone/>
                      </a:pPr>
                      <a:r>
                        <a:rPr lang="ru-RU" dirty="0" smtClean="0"/>
                        <a:t>стартовая диагностика, </a:t>
                      </a:r>
                    </a:p>
                    <a:p>
                      <a:pPr marL="285750" indent="-285750">
                        <a:buFontTx/>
                        <a:buNone/>
                      </a:pPr>
                      <a:r>
                        <a:rPr lang="ru-RU" dirty="0" smtClean="0"/>
                        <a:t>итоговая диагностика, </a:t>
                      </a:r>
                    </a:p>
                    <a:p>
                      <a:pPr marL="285750" indent="-285750">
                        <a:buFontTx/>
                        <a:buNone/>
                      </a:pPr>
                      <a:r>
                        <a:rPr lang="ru-RU" dirty="0" smtClean="0"/>
                        <a:t>краевая диагностическая работа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Доля обучающихся, достигших базового уровня по читательской</a:t>
                      </a:r>
                      <a:r>
                        <a:rPr lang="ru-RU" sz="1400" b="0" baseline="0" dirty="0" smtClean="0"/>
                        <a:t> грамотности – </a:t>
                      </a:r>
                      <a:r>
                        <a:rPr lang="ru-RU" sz="1800" b="1" baseline="0" dirty="0" smtClean="0"/>
                        <a:t>97%</a:t>
                      </a:r>
                      <a:endParaRPr lang="ru-RU" sz="1800" b="1" dirty="0"/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159643"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None/>
                      </a:pPr>
                      <a:r>
                        <a:rPr lang="ru-RU" dirty="0" smtClean="0"/>
                        <a:t>мониторинг деятельности</a:t>
                      </a:r>
                      <a:r>
                        <a:rPr lang="ru-RU" baseline="0" dirty="0" smtClean="0"/>
                        <a:t> </a:t>
                      </a:r>
                    </a:p>
                    <a:p>
                      <a:pPr marL="285750" indent="-285750">
                        <a:buFont typeface="Arial" pitchFamily="34" charset="0"/>
                        <a:buNone/>
                      </a:pPr>
                      <a:r>
                        <a:rPr lang="ru-RU" dirty="0" smtClean="0"/>
                        <a:t>муниципальной системы </a:t>
                      </a:r>
                    </a:p>
                    <a:p>
                      <a:pPr marL="285750" indent="-285750">
                        <a:buFont typeface="Arial" pitchFamily="34" charset="0"/>
                        <a:buNone/>
                      </a:pPr>
                      <a:r>
                        <a:rPr lang="ru-RU" dirty="0" smtClean="0"/>
                        <a:t>образования, </a:t>
                      </a:r>
                    </a:p>
                    <a:p>
                      <a:pPr marL="285750" indent="-285750">
                        <a:buFont typeface="Arial" pitchFamily="34" charset="0"/>
                        <a:buNone/>
                      </a:pPr>
                      <a:r>
                        <a:rPr lang="ru-RU" dirty="0" smtClean="0"/>
                        <a:t>независимая</a:t>
                      </a:r>
                      <a:r>
                        <a:rPr lang="ru-RU" baseline="0" dirty="0" smtClean="0"/>
                        <a:t> оценка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Оценка  квалификации педагогов поводится в </a:t>
                      </a:r>
                      <a:r>
                        <a:rPr lang="ru-RU" b="1" dirty="0" smtClean="0"/>
                        <a:t>9,43% ОО</a:t>
                      </a:r>
                      <a:endParaRPr lang="ru-RU" b="1" dirty="0"/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100897"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None/>
                      </a:pPr>
                      <a:r>
                        <a:rPr lang="ru-RU" dirty="0" smtClean="0"/>
                        <a:t>диагностика образовательных </a:t>
                      </a:r>
                    </a:p>
                    <a:p>
                      <a:pPr marL="285750" indent="-285750">
                        <a:buFont typeface="Arial" pitchFamily="34" charset="0"/>
                        <a:buNone/>
                      </a:pPr>
                      <a:r>
                        <a:rPr lang="ru-RU" dirty="0" smtClean="0"/>
                        <a:t>результатов обучающихся, </a:t>
                      </a:r>
                    </a:p>
                    <a:p>
                      <a:pPr marL="285750" indent="-285750">
                        <a:buFont typeface="Arial" pitchFamily="34" charset="0"/>
                        <a:buNone/>
                      </a:pPr>
                      <a:r>
                        <a:rPr lang="ru-RU" dirty="0" smtClean="0"/>
                        <a:t>формирующее оценивание, </a:t>
                      </a:r>
                    </a:p>
                    <a:p>
                      <a:pPr marL="285750" indent="-285750">
                        <a:buFont typeface="Arial" pitchFamily="34" charset="0"/>
                        <a:buNone/>
                      </a:pPr>
                      <a:r>
                        <a:rPr lang="ru-RU" dirty="0" err="1" smtClean="0"/>
                        <a:t>самообследование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ШСОКО разработана и действует в </a:t>
                      </a:r>
                      <a:r>
                        <a:rPr lang="ru-RU" b="1" dirty="0" smtClean="0"/>
                        <a:t>77,77% ОО</a:t>
                      </a:r>
                      <a:endParaRPr lang="ru-RU" b="1" dirty="0"/>
                    </a:p>
                  </a:txBody>
                  <a:tcPr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669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>
            <a:grpSpLocks/>
          </p:cNvGrpSpPr>
          <p:nvPr/>
        </p:nvGrpSpPr>
        <p:grpSpPr bwMode="auto">
          <a:xfrm>
            <a:off x="0" y="1412101"/>
            <a:ext cx="9144000" cy="915326"/>
            <a:chOff x="673" y="1161237"/>
            <a:chExt cx="9033048" cy="2039413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337169" y="1560693"/>
              <a:ext cx="8533064" cy="1439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42354" name="TextBox 51"/>
            <p:cNvSpPr txBox="1">
              <a:spLocks noChangeArrowheads="1"/>
            </p:cNvSpPr>
            <p:nvPr/>
          </p:nvSpPr>
          <p:spPr bwMode="auto">
            <a:xfrm>
              <a:off x="673" y="1161237"/>
              <a:ext cx="999943" cy="1832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5400" b="1" dirty="0" smtClean="0">
                  <a:solidFill>
                    <a:schemeClr val="accent5">
                      <a:lumMod val="75000"/>
                    </a:schemeClr>
                  </a:solidFill>
                </a:rPr>
                <a:t>1</a:t>
              </a:r>
              <a:endParaRPr lang="ru-RU" altLang="ru-RU" sz="5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2355" name="Прямоугольник 67"/>
            <p:cNvSpPr>
              <a:spLocks noChangeArrowheads="1"/>
            </p:cNvSpPr>
            <p:nvPr/>
          </p:nvSpPr>
          <p:spPr bwMode="auto">
            <a:xfrm>
              <a:off x="1291678" y="1578046"/>
              <a:ext cx="7742043" cy="55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41338" indent="-541338"/>
              <a:endParaRPr lang="ru-RU" altLang="ru-RU" sz="2200" dirty="0"/>
            </a:p>
          </p:txBody>
        </p:sp>
      </p:grpSp>
      <p:sp>
        <p:nvSpPr>
          <p:cNvPr id="73" name="Прямоугольник 72"/>
          <p:cNvSpPr/>
          <p:nvPr/>
        </p:nvSpPr>
        <p:spPr bwMode="auto">
          <a:xfrm>
            <a:off x="196850" y="3106738"/>
            <a:ext cx="179388" cy="1725612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21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11161"/>
            <a:ext cx="9153159" cy="402354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392892" y="351270"/>
            <a:ext cx="61967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Основные Задачи</a:t>
            </a:r>
            <a:endParaRPr lang="ru-RU" sz="2000" b="1" kern="1400" cap="all" dirty="0">
              <a:ln w="0"/>
              <a:solidFill>
                <a:srgbClr val="5077A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78"/>
          <p:cNvGrpSpPr>
            <a:grpSpLocks/>
          </p:cNvGrpSpPr>
          <p:nvPr/>
        </p:nvGrpSpPr>
        <p:grpSpPr bwMode="auto">
          <a:xfrm>
            <a:off x="0" y="2357430"/>
            <a:ext cx="8978504" cy="1143008"/>
            <a:chOff x="673" y="1289225"/>
            <a:chExt cx="8869560" cy="2124289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337169" y="1560693"/>
              <a:ext cx="8533064" cy="1439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0" name="TextBox 51"/>
            <p:cNvSpPr txBox="1">
              <a:spLocks noChangeArrowheads="1"/>
            </p:cNvSpPr>
            <p:nvPr/>
          </p:nvSpPr>
          <p:spPr bwMode="auto">
            <a:xfrm>
              <a:off x="673" y="1289225"/>
              <a:ext cx="776251" cy="2124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5400" b="1" dirty="0" smtClean="0">
                  <a:solidFill>
                    <a:schemeClr val="accent5">
                      <a:lumMod val="75000"/>
                    </a:schemeClr>
                  </a:solidFill>
                </a:rPr>
                <a:t>2</a:t>
              </a:r>
              <a:endParaRPr lang="ru-RU" altLang="ru-RU" sz="5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4" name="Группа 78"/>
          <p:cNvGrpSpPr>
            <a:grpSpLocks/>
          </p:cNvGrpSpPr>
          <p:nvPr/>
        </p:nvGrpSpPr>
        <p:grpSpPr bwMode="auto">
          <a:xfrm>
            <a:off x="-12607" y="3360615"/>
            <a:ext cx="9156607" cy="1222213"/>
            <a:chOff x="-11781" y="1372686"/>
            <a:chExt cx="9045502" cy="182796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337169" y="1587681"/>
              <a:ext cx="8533064" cy="1439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5" name="TextBox 51"/>
            <p:cNvSpPr txBox="1">
              <a:spLocks noChangeArrowheads="1"/>
            </p:cNvSpPr>
            <p:nvPr/>
          </p:nvSpPr>
          <p:spPr bwMode="auto">
            <a:xfrm>
              <a:off x="-11781" y="1372686"/>
              <a:ext cx="999943" cy="905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5400" b="1" dirty="0" smtClean="0">
                  <a:solidFill>
                    <a:schemeClr val="accent5">
                      <a:lumMod val="75000"/>
                    </a:schemeClr>
                  </a:solidFill>
                </a:rPr>
                <a:t>3</a:t>
              </a:r>
              <a:endParaRPr lang="ru-RU" altLang="ru-RU" sz="5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7" name="Прямоугольник 67"/>
            <p:cNvSpPr>
              <a:spLocks noChangeArrowheads="1"/>
            </p:cNvSpPr>
            <p:nvPr/>
          </p:nvSpPr>
          <p:spPr bwMode="auto">
            <a:xfrm>
              <a:off x="1291678" y="1578046"/>
              <a:ext cx="7742043" cy="55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41338" indent="-541338"/>
              <a:endParaRPr lang="ru-RU" altLang="ru-RU" sz="2200" dirty="0"/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500034" y="2428868"/>
            <a:ext cx="8501090" cy="92333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dirty="0"/>
              <a:t>Продолжить работу по установлению взаимосвязи качества условий </a:t>
            </a:r>
            <a:r>
              <a:rPr lang="ru-RU" dirty="0" smtClean="0"/>
              <a:t>и </a:t>
            </a:r>
            <a:r>
              <a:rPr lang="ru-RU" dirty="0"/>
              <a:t>образовательных результатов для определения тенденции развития, планирования необходимых </a:t>
            </a:r>
            <a:r>
              <a:rPr lang="ru-RU" dirty="0" smtClean="0"/>
              <a:t>изменений.</a:t>
            </a:r>
            <a:endParaRPr lang="ru-RU" sz="2000" dirty="0" smtClean="0"/>
          </a:p>
        </p:txBody>
      </p:sp>
      <p:sp>
        <p:nvSpPr>
          <p:cNvPr id="51" name="Прямоугольник 50"/>
          <p:cNvSpPr/>
          <p:nvPr/>
        </p:nvSpPr>
        <p:spPr>
          <a:xfrm>
            <a:off x="500034" y="3504365"/>
            <a:ext cx="8528311" cy="92333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dirty="0"/>
              <a:t>Обеспечить развитие школьной системы оценки качества образования, включающей в себя оценку образовательных результатов обучающихся, учительских </a:t>
            </a:r>
            <a:r>
              <a:rPr lang="ru-RU" dirty="0" smtClean="0"/>
              <a:t>квалификаций, </a:t>
            </a:r>
            <a:r>
              <a:rPr lang="ru-RU" dirty="0"/>
              <a:t>качества образовательной </a:t>
            </a:r>
            <a:r>
              <a:rPr lang="ru-RU" dirty="0" smtClean="0"/>
              <a:t>среды.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500034" y="1500174"/>
            <a:ext cx="8429684" cy="646331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dirty="0"/>
              <a:t>Обеспечить внедрение современных методов обучения, </a:t>
            </a:r>
            <a:r>
              <a:rPr lang="ru-RU" dirty="0" smtClean="0"/>
              <a:t>способствующих формированию </a:t>
            </a:r>
            <a:r>
              <a:rPr lang="ru-RU" dirty="0"/>
              <a:t>универсальных учебных действий, </a:t>
            </a:r>
            <a:r>
              <a:rPr lang="ru-RU" dirty="0" smtClean="0"/>
              <a:t>развитию самостоятельности.</a:t>
            </a:r>
            <a:endParaRPr lang="ru-RU" dirty="0"/>
          </a:p>
        </p:txBody>
      </p:sp>
      <p:pic>
        <p:nvPicPr>
          <p:cNvPr id="26" name="Рисунок 25" descr="Рисунок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481" y="91184"/>
            <a:ext cx="3429024" cy="92028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179"/>
          <a:stretch/>
        </p:blipFill>
        <p:spPr>
          <a:xfrm>
            <a:off x="9158" y="4716462"/>
            <a:ext cx="9144000" cy="2024906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160674" y="4832349"/>
            <a:ext cx="8817830" cy="17686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432427" y="4927376"/>
            <a:ext cx="4214316" cy="1525960"/>
          </a:xfrm>
          <a:prstGeom prst="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r>
              <a:rPr lang="ru-RU" sz="2000" b="1" dirty="0" smtClean="0">
                <a:solidFill>
                  <a:schemeClr val="bg1"/>
                </a:solidFill>
              </a:rPr>
              <a:t>ВНЕДРЕНИЕ СОВРЕМЕННЫХ  </a:t>
            </a:r>
            <a:r>
              <a:rPr lang="ru-RU" sz="2000" b="1" dirty="0">
                <a:solidFill>
                  <a:schemeClr val="bg1"/>
                </a:solidFill>
              </a:rPr>
              <a:t>МЕТОДОВ ОБУЧЕНИЯ, ОБРАЗОВАТЕЛЬНЫХ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60752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9" name="TextBox 47"/>
          <p:cNvSpPr txBox="1">
            <a:spLocks noChangeArrowheads="1"/>
          </p:cNvSpPr>
          <p:nvPr/>
        </p:nvSpPr>
        <p:spPr bwMode="auto">
          <a:xfrm>
            <a:off x="4770438" y="1693864"/>
            <a:ext cx="426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altLang="ru-RU" sz="2400" dirty="0"/>
          </a:p>
        </p:txBody>
      </p:sp>
      <p:sp>
        <p:nvSpPr>
          <p:cNvPr id="59400" name="TextBox 48"/>
          <p:cNvSpPr txBox="1">
            <a:spLocks noChangeArrowheads="1"/>
          </p:cNvSpPr>
          <p:nvPr/>
        </p:nvSpPr>
        <p:spPr bwMode="auto">
          <a:xfrm>
            <a:off x="422275" y="4581525"/>
            <a:ext cx="3825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>
                <a:solidFill>
                  <a:schemeClr val="bg1"/>
                </a:solidFill>
              </a:rPr>
              <a:t>23 декабря 2015 года</a:t>
            </a:r>
          </a:p>
          <a:p>
            <a:r>
              <a:rPr lang="ru-RU" altLang="ru-RU" sz="1600">
                <a:solidFill>
                  <a:schemeClr val="bg1"/>
                </a:solidFill>
              </a:rPr>
              <a:t>Заседание Государственного совета по вопросам образования</a:t>
            </a:r>
            <a:endParaRPr lang="ru-RU" altLang="ru-RU" sz="1600" b="1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565275" cy="914400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8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1028244"/>
            <a:ext cx="9153159" cy="201177"/>
          </a:xfrm>
          <a:prstGeom prst="rect">
            <a:avLst/>
          </a:prstGeom>
          <a:noFill/>
        </p:spPr>
      </p:pic>
      <p:pic>
        <p:nvPicPr>
          <p:cNvPr id="20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47222" y="5446952"/>
            <a:ext cx="9153159" cy="646344"/>
          </a:xfrm>
          <a:prstGeom prst="rect">
            <a:avLst/>
          </a:prstGeom>
          <a:noFill/>
        </p:spPr>
      </p:pic>
      <p:sp>
        <p:nvSpPr>
          <p:cNvPr id="21" name="Прямоугольник 12"/>
          <p:cNvSpPr>
            <a:spLocks noChangeArrowheads="1"/>
          </p:cNvSpPr>
          <p:nvPr/>
        </p:nvSpPr>
        <p:spPr bwMode="auto">
          <a:xfrm>
            <a:off x="6072198" y="5446952"/>
            <a:ext cx="28536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800" i="1" dirty="0"/>
              <a:t>Владимир Путин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928926" y="1500174"/>
            <a:ext cx="59293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cs typeface="Times New Roman" pitchFamily="18" charset="0"/>
              </a:rPr>
              <a:t>"Мы прекрасно понимаем, что технологии создает и использует человек. Именно талант исследователя, квалификация инженеров и рабочих являются важнейшим условием конкурентоспособности экономики и страны в целом, поэтому </a:t>
            </a:r>
            <a:r>
              <a:rPr lang="ru-RU" sz="2400" b="1" dirty="0" smtClean="0">
                <a:cs typeface="Times New Roman" pitchFamily="18" charset="0"/>
              </a:rPr>
              <a:t>считаю образование тем самым, на что мы должны обратить внимание в ближайшие годы</a:t>
            </a:r>
            <a:r>
              <a:rPr lang="ru-RU" sz="2400" dirty="0" smtClean="0">
                <a:cs typeface="Times New Roman" pitchFamily="18" charset="0"/>
              </a:rPr>
              <a:t>"</a:t>
            </a:r>
            <a:endParaRPr lang="ru-RU" altLang="ru-RU" sz="2400" dirty="0">
              <a:cs typeface="Times New Roman" pitchFamily="18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422275" y="79825"/>
            <a:ext cx="3541557" cy="857232"/>
            <a:chOff x="422275" y="79825"/>
            <a:chExt cx="3541557" cy="857232"/>
          </a:xfrm>
        </p:grpSpPr>
        <p:pic>
          <p:nvPicPr>
            <p:cNvPr id="23" name="Picture 7" descr="C:\Users\ПономарёваЛБ\Desktop\KANSK_gerb_500px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2275" y="79825"/>
              <a:ext cx="690388" cy="857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1115616" y="203179"/>
              <a:ext cx="2848216" cy="624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ru-RU" altLang="ru-RU" sz="1400" cap="all" dirty="0" smtClean="0">
                  <a:solidFill>
                    <a:srgbClr val="5077A6"/>
                  </a:solidFill>
                  <a:latin typeface="Arial" pitchFamily="34" charset="0"/>
                  <a:cs typeface="Arial" pitchFamily="34" charset="0"/>
                </a:rPr>
                <a:t>УПРАВЛЕНИЕ ОБРАЗОВАНИЯ </a:t>
              </a:r>
            </a:p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ru-RU" altLang="ru-RU" sz="1400" cap="all" dirty="0" smtClean="0">
                  <a:solidFill>
                    <a:srgbClr val="5077A6"/>
                  </a:solidFill>
                  <a:latin typeface="Arial" pitchFamily="34" charset="0"/>
                  <a:cs typeface="Arial" pitchFamily="34" charset="0"/>
                </a:rPr>
                <a:t>АДМИНИСТРАЦИИ г. КАНСКА</a:t>
              </a:r>
            </a:p>
          </p:txBody>
        </p:sp>
      </p:grpSp>
      <p:pic>
        <p:nvPicPr>
          <p:cNvPr id="16" name="Рисунок 15" descr="Рисунок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4" y="90295"/>
            <a:ext cx="3357586" cy="937949"/>
          </a:xfrm>
          <a:prstGeom prst="rect">
            <a:avLst/>
          </a:prstGeom>
        </p:spPr>
      </p:pic>
      <p:pic>
        <p:nvPicPr>
          <p:cNvPr id="17" name="Рисунок 16" descr="4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4961" y="1340768"/>
            <a:ext cx="2327570" cy="3945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" y="1"/>
            <a:ext cx="2004365" cy="997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TextBox 69"/>
          <p:cNvSpPr txBox="1"/>
          <p:nvPr/>
        </p:nvSpPr>
        <p:spPr>
          <a:xfrm>
            <a:off x="0" y="10001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07492"/>
                </a:solidFill>
              </a:rPr>
              <a:t>НАПРАВЛЕНИЯ РАЗВИТИЯ СИСТЕМЫ ОБРАЗОВАНИЯ ГОРОДА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642910" y="1571612"/>
            <a:ext cx="7715304" cy="642942"/>
          </a:xfrm>
          <a:prstGeom prst="parallelogram">
            <a:avLst>
              <a:gd name="adj" fmla="val 27134"/>
            </a:avLst>
          </a:prstGeom>
          <a:solidFill>
            <a:srgbClr val="058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180975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ОБЕСПЕЧЕНИЕ ДОСТУПНОСТИ, ПОВЫШЕНИЕ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КАЧЕСТВА ДОШКОЛЬНОГО ОБРАЗОВАНИЯ</a:t>
            </a:r>
          </a:p>
        </p:txBody>
      </p:sp>
      <p:sp>
        <p:nvSpPr>
          <p:cNvPr id="6" name="Параллелограмм 5"/>
          <p:cNvSpPr/>
          <p:nvPr/>
        </p:nvSpPr>
        <p:spPr>
          <a:xfrm>
            <a:off x="642910" y="2357430"/>
            <a:ext cx="7715304" cy="428628"/>
          </a:xfrm>
          <a:prstGeom prst="parallelogram">
            <a:avLst>
              <a:gd name="adj" fmla="val 27134"/>
            </a:avLst>
          </a:prstGeom>
          <a:solidFill>
            <a:srgbClr val="01CC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180975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СТАНОВЛЕНИЕ ЦИФРОВОЙ ОБРАЗОВАТЕЛЬНОЙ СРЕДЫ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араллелограмм 6"/>
          <p:cNvSpPr/>
          <p:nvPr/>
        </p:nvSpPr>
        <p:spPr>
          <a:xfrm>
            <a:off x="642910" y="2903758"/>
            <a:ext cx="7715303" cy="642942"/>
          </a:xfrm>
          <a:prstGeom prst="parallelogram">
            <a:avLst>
              <a:gd name="adj" fmla="val 27134"/>
            </a:avLst>
          </a:prstGeom>
          <a:solidFill>
            <a:srgbClr val="149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180975"/>
            <a:r>
              <a:rPr lang="ru-RU" sz="1400" b="1" dirty="0">
                <a:latin typeface="Arial" pitchFamily="34" charset="0"/>
                <a:cs typeface="Arial" pitchFamily="34" charset="0"/>
              </a:rPr>
              <a:t>ВНЕДРЕНИЕ МОТИВАЦИОННЫХ МЕХАНИЗМОВ АКТУАЛЬНЫХ ИЗМЕНЕНИЙ КВАЛИФИКАЦИИ ПЕДАГОГОВ</a:t>
            </a:r>
          </a:p>
        </p:txBody>
      </p:sp>
      <p:sp>
        <p:nvSpPr>
          <p:cNvPr id="9" name="Параллелограмм 8"/>
          <p:cNvSpPr/>
          <p:nvPr/>
        </p:nvSpPr>
        <p:spPr>
          <a:xfrm>
            <a:off x="642910" y="4427069"/>
            <a:ext cx="7715304" cy="428628"/>
          </a:xfrm>
          <a:prstGeom prst="parallelogram">
            <a:avLst>
              <a:gd name="adj" fmla="val 36364"/>
            </a:avLst>
          </a:prstGeom>
          <a:solidFill>
            <a:srgbClr val="099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809625"/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47664" y="4487494"/>
            <a:ext cx="6286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СОВРЕМЕННОЕ ТЕХНОЛОГИЧЕСКОЕ ОБРАЗОВАНИЕ 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араллелограмм 7"/>
          <p:cNvSpPr/>
          <p:nvPr/>
        </p:nvSpPr>
        <p:spPr>
          <a:xfrm>
            <a:off x="714348" y="3643314"/>
            <a:ext cx="7643866" cy="642942"/>
          </a:xfrm>
          <a:prstGeom prst="parallelogram">
            <a:avLst>
              <a:gd name="adj" fmla="val 27134"/>
            </a:avLst>
          </a:prstGeom>
          <a:solidFill>
            <a:srgbClr val="1E59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809625"/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3827" y="3694159"/>
            <a:ext cx="72866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9625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ПОВЫШЕНИЕ ЭФФЕКТИВНОСТИ СИСТЕМЫ ВЫЯВЛЕНИЯ, </a:t>
            </a:r>
          </a:p>
          <a:p>
            <a:pPr marL="809625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ПОДДЕРЖКИ И РАЗВИТИЯ СПОСОБНОСТЕЙ И ТАЛАНТОВ У ДЕТЕЙ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445834" y="86604"/>
            <a:ext cx="3590006" cy="857232"/>
            <a:chOff x="445834" y="86604"/>
            <a:chExt cx="3590006" cy="857232"/>
          </a:xfrm>
        </p:grpSpPr>
        <p:pic>
          <p:nvPicPr>
            <p:cNvPr id="25" name="Picture 7" descr="C:\Users\ПономарёваЛБ\Desktop\KANSK_gerb_500px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5834" y="86604"/>
              <a:ext cx="690388" cy="857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Прямоугольник 25"/>
            <p:cNvSpPr/>
            <p:nvPr/>
          </p:nvSpPr>
          <p:spPr>
            <a:xfrm>
              <a:off x="1187624" y="227925"/>
              <a:ext cx="2848216" cy="624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ru-RU" altLang="ru-RU" sz="1400" cap="all" dirty="0" smtClean="0">
                  <a:solidFill>
                    <a:srgbClr val="5077A6"/>
                  </a:solidFill>
                  <a:latin typeface="Arial" pitchFamily="34" charset="0"/>
                  <a:cs typeface="Arial" pitchFamily="34" charset="0"/>
                </a:rPr>
                <a:t>УПРАВЛЕНИЕ ОБРАЗОВАНИЯ </a:t>
              </a:r>
            </a:p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ru-RU" altLang="ru-RU" sz="1400" cap="all" dirty="0" smtClean="0">
                  <a:solidFill>
                    <a:srgbClr val="5077A6"/>
                  </a:solidFill>
                  <a:latin typeface="Arial" pitchFamily="34" charset="0"/>
                  <a:cs typeface="Arial" pitchFamily="34" charset="0"/>
                </a:rPr>
                <a:t>АДМИНИСТРАЦИИ г. КАНСКА</a:t>
              </a:r>
            </a:p>
          </p:txBody>
        </p:sp>
      </p:grpSp>
      <p:pic>
        <p:nvPicPr>
          <p:cNvPr id="27" name="Рисунок 26" descr="Рисунок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77567"/>
            <a:ext cx="3357586" cy="920283"/>
          </a:xfrm>
          <a:prstGeom prst="rect">
            <a:avLst/>
          </a:prstGeom>
        </p:spPr>
      </p:pic>
      <p:sp>
        <p:nvSpPr>
          <p:cNvPr id="23" name="Параллелограмм 22"/>
          <p:cNvSpPr/>
          <p:nvPr/>
        </p:nvSpPr>
        <p:spPr>
          <a:xfrm>
            <a:off x="642911" y="5013176"/>
            <a:ext cx="7715304" cy="642943"/>
          </a:xfrm>
          <a:prstGeom prst="parallelogram">
            <a:avLst>
              <a:gd name="adj" fmla="val 27134"/>
            </a:avLst>
          </a:prstGeom>
          <a:solidFill>
            <a:srgbClr val="01CC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180975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ФОРМИРОВАНИЕ И РАСПРОСТРАНЕНИЕ СОВРЕМЕННЫХ ВОСПИТАТЕЛЬНЫХ ПРАКТИК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араллелограмм 29"/>
          <p:cNvSpPr/>
          <p:nvPr/>
        </p:nvSpPr>
        <p:spPr>
          <a:xfrm>
            <a:off x="642911" y="5764726"/>
            <a:ext cx="7715303" cy="571504"/>
          </a:xfrm>
          <a:prstGeom prst="parallelogram">
            <a:avLst>
              <a:gd name="adj" fmla="val 27134"/>
            </a:avLst>
          </a:prstGeom>
          <a:solidFill>
            <a:srgbClr val="149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180975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ВНЕДРЕНИЕ СОВРЕМЕННЫХ МЕТОДОВ ОБУЧЕНИЯ, ОБРАЗОВАТЕЛЬНЫХ ТЕХНОЛОГИЙ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53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" y="1"/>
            <a:ext cx="2004365" cy="997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23"/>
          <p:cNvGrpSpPr/>
          <p:nvPr/>
        </p:nvGrpSpPr>
        <p:grpSpPr>
          <a:xfrm>
            <a:off x="445834" y="97715"/>
            <a:ext cx="3604800" cy="857232"/>
            <a:chOff x="100640" y="86604"/>
            <a:chExt cx="3604800" cy="857232"/>
          </a:xfrm>
        </p:grpSpPr>
        <p:pic>
          <p:nvPicPr>
            <p:cNvPr id="25" name="Picture 7" descr="C:\Users\ПономарёваЛБ\Desktop\KANSK_gerb_500px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640" y="86604"/>
              <a:ext cx="690388" cy="857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Прямоугольник 25"/>
            <p:cNvSpPr/>
            <p:nvPr/>
          </p:nvSpPr>
          <p:spPr>
            <a:xfrm>
              <a:off x="857224" y="214290"/>
              <a:ext cx="2848216" cy="624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ru-RU" altLang="ru-RU" sz="1400" cap="all" dirty="0" smtClean="0">
                  <a:solidFill>
                    <a:srgbClr val="5077A6"/>
                  </a:solidFill>
                  <a:latin typeface="Arial" pitchFamily="34" charset="0"/>
                  <a:cs typeface="Arial" pitchFamily="34" charset="0"/>
                </a:rPr>
                <a:t>УПРАВЛЕНИЕ ОБРАЗОВАНИЯ </a:t>
              </a:r>
            </a:p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ru-RU" altLang="ru-RU" sz="1400" cap="all" dirty="0" smtClean="0">
                  <a:solidFill>
                    <a:srgbClr val="5077A6"/>
                  </a:solidFill>
                  <a:latin typeface="Arial" pitchFamily="34" charset="0"/>
                  <a:cs typeface="Arial" pitchFamily="34" charset="0"/>
                </a:rPr>
                <a:t>АДМИНИСТРАЦИИ г. КАНСКА</a:t>
              </a:r>
            </a:p>
          </p:txBody>
        </p:sp>
      </p:grpSp>
      <p:pic>
        <p:nvPicPr>
          <p:cNvPr id="27" name="Рисунок 26" descr="Рисунок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38783"/>
            <a:ext cx="3357586" cy="920283"/>
          </a:xfrm>
          <a:prstGeom prst="rect">
            <a:avLst/>
          </a:prstGeom>
        </p:spPr>
      </p:pic>
      <p:pic>
        <p:nvPicPr>
          <p:cNvPr id="28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6141675"/>
            <a:ext cx="9153159" cy="6038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57158" y="1340768"/>
            <a:ext cx="85011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Обеспечение доступности, </a:t>
            </a:r>
          </a:p>
          <a:p>
            <a:pPr algn="ctr"/>
            <a:r>
              <a:rPr lang="ru-RU" sz="3600" b="1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ПОВЫШЕНИЕ КАЧЕСТВА ДОШКОЛЬНОГО ОБРАЗОВАНИЯ</a:t>
            </a:r>
            <a:endParaRPr lang="ru-RU" sz="3600" b="1" cap="all" dirty="0">
              <a:solidFill>
                <a:srgbClr val="5077A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9512" y="3429000"/>
            <a:ext cx="4463926" cy="250033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ЦЕЛЬ:</a:t>
            </a:r>
            <a:b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cs typeface="Times New Roman" pitchFamily="18" charset="0"/>
              </a:rPr>
              <a:t>Развитие вариативных форм дошкольного образования, создание условий для развития инициативы и самостоятельности</a:t>
            </a:r>
            <a:endParaRPr lang="ru-RU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0" name="Рисунок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9954" y="3430461"/>
            <a:ext cx="4150411" cy="2517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932040" y="3501008"/>
            <a:ext cx="3926240" cy="23762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51519" y="3501008"/>
            <a:ext cx="4248473" cy="23762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53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ятиугольник 12"/>
          <p:cNvSpPr/>
          <p:nvPr/>
        </p:nvSpPr>
        <p:spPr bwMode="auto">
          <a:xfrm rot="10800000">
            <a:off x="5004048" y="1644524"/>
            <a:ext cx="3722400" cy="998658"/>
          </a:xfrm>
          <a:prstGeom prst="homePlate">
            <a:avLst>
              <a:gd name="adj" fmla="val 32213"/>
            </a:avLst>
          </a:prstGeom>
          <a:solidFill>
            <a:srgbClr val="DD8F3A"/>
          </a:solidFill>
          <a:ln w="38100"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4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00107"/>
            <a:ext cx="9153159" cy="30847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1520" y="124467"/>
            <a:ext cx="79295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ДОСТУПНОСТИ </a:t>
            </a:r>
          </a:p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ДОШКОЛЬНОГО ОБРАЗОВАНИЯ</a:t>
            </a:r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Пятиугольник 14"/>
          <p:cNvSpPr/>
          <p:nvPr/>
        </p:nvSpPr>
        <p:spPr bwMode="auto">
          <a:xfrm flipH="1">
            <a:off x="5148063" y="1568639"/>
            <a:ext cx="4005093" cy="1150426"/>
          </a:xfrm>
          <a:prstGeom prst="homePlate">
            <a:avLst>
              <a:gd name="adj" fmla="val 32213"/>
            </a:avLst>
          </a:prstGeom>
          <a:solidFill>
            <a:schemeClr val="accent5">
              <a:lumMod val="75000"/>
            </a:schemeClr>
          </a:solidFill>
          <a:ln w="381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ru-RU" altLang="ru-RU" sz="2000" b="1" cap="all" dirty="0" smtClean="0">
                <a:solidFill>
                  <a:schemeClr val="bg1"/>
                </a:solidFill>
              </a:rPr>
              <a:t>Охват детей дошкольного возраста в г.Канске </a:t>
            </a:r>
          </a:p>
          <a:p>
            <a:pPr algn="ctr">
              <a:defRPr/>
            </a:pPr>
            <a:r>
              <a:rPr lang="ru-RU" altLang="ru-RU" sz="2000" b="1" cap="all" dirty="0" smtClean="0">
                <a:solidFill>
                  <a:schemeClr val="bg1"/>
                </a:solidFill>
              </a:rPr>
              <a:t>от 1,5 до 3 лет (%)</a:t>
            </a:r>
            <a:endParaRPr lang="ru-RU" altLang="ru-RU" sz="2000" b="1" cap="all" dirty="0">
              <a:solidFill>
                <a:schemeClr val="bg1"/>
              </a:solidFill>
            </a:endParaRPr>
          </a:p>
        </p:txBody>
      </p:sp>
      <p:graphicFrame>
        <p:nvGraphicFramePr>
          <p:cNvPr id="18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4287051"/>
              </p:ext>
            </p:extLst>
          </p:nvPr>
        </p:nvGraphicFramePr>
        <p:xfrm>
          <a:off x="0" y="928669"/>
          <a:ext cx="5196762" cy="2643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8" name="Рисунок 27" descr="Рисунок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6" y="79825"/>
            <a:ext cx="3429024" cy="920283"/>
          </a:xfrm>
          <a:prstGeom prst="rect">
            <a:avLst/>
          </a:prstGeom>
        </p:spPr>
      </p:pic>
      <p:pic>
        <p:nvPicPr>
          <p:cNvPr id="12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9159" y="3134425"/>
            <a:ext cx="9153159" cy="357191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9158" y="313442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cap="all" dirty="0" smtClean="0">
                <a:solidFill>
                  <a:schemeClr val="bg1"/>
                </a:solidFill>
              </a:rPr>
              <a:t>ВАРИАТИВНЫЕ Формы ДОШКОЛЬНОГО ОБРАЗОВАНИЯ </a:t>
            </a:r>
            <a:endParaRPr lang="ru-RU" altLang="ru-RU" sz="2000" b="1" cap="all" dirty="0">
              <a:solidFill>
                <a:schemeClr val="bg1"/>
              </a:solidFill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72329"/>
              </p:ext>
            </p:extLst>
          </p:nvPr>
        </p:nvGraphicFramePr>
        <p:xfrm>
          <a:off x="210936" y="3549255"/>
          <a:ext cx="8712968" cy="3001101"/>
        </p:xfrm>
        <a:graphic>
          <a:graphicData uri="http://schemas.openxmlformats.org/drawingml/2006/table">
            <a:tbl>
              <a:tblPr/>
              <a:tblGrid>
                <a:gridCol w="3101842"/>
                <a:gridCol w="1533451"/>
                <a:gridCol w="1603153"/>
                <a:gridCol w="2474522"/>
              </a:tblGrid>
              <a:tr h="26834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+mn-lt"/>
                          <a:ea typeface="Times New Roman"/>
                          <a:cs typeface="Times New Roman"/>
                        </a:rPr>
                        <a:t>Формы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получателей услуги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+mn-lt"/>
                          <a:ea typeface="Times New Roman"/>
                          <a:cs typeface="Times New Roman"/>
                        </a:rPr>
                        <a:t>ОО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681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+mn-lt"/>
                          <a:ea typeface="Times New Roman"/>
                          <a:cs typeface="Times New Roman"/>
                        </a:rPr>
                        <a:t>2017 год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+mn-lt"/>
                          <a:ea typeface="Times New Roman"/>
                          <a:cs typeface="Times New Roman"/>
                        </a:rPr>
                        <a:t>2018 год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62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ea typeface="Times New Roman"/>
                          <a:cs typeface="Times New Roman"/>
                        </a:rPr>
                        <a:t>группы кратковременного пребывания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148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148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+mn-lt"/>
                          <a:ea typeface="Times New Roman"/>
                          <a:cs typeface="Times New Roman"/>
                        </a:rPr>
                        <a:t>ЦДиК</a:t>
                      </a:r>
                      <a:endParaRPr lang="ru-RU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62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ea typeface="Times New Roman"/>
                          <a:cs typeface="Times New Roman"/>
                        </a:rPr>
                        <a:t>семейно - интегративные клубы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138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157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ДОУ № 44, 10, 39, </a:t>
                      </a:r>
                      <a:r>
                        <a:rPr lang="ru-RU" sz="1600" dirty="0" err="1">
                          <a:latin typeface="+mn-lt"/>
                          <a:ea typeface="Times New Roman"/>
                          <a:cs typeface="Times New Roman"/>
                        </a:rPr>
                        <a:t>ЦДиК</a:t>
                      </a:r>
                      <a:endParaRPr lang="ru-RU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11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latin typeface="+mn-lt"/>
                          <a:ea typeface="Times New Roman"/>
                          <a:cs typeface="Times New Roman"/>
                        </a:rPr>
                        <a:t>лекотека</a:t>
                      </a:r>
                      <a:endParaRPr lang="ru-RU" sz="16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253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259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ДОУ № 25, </a:t>
                      </a:r>
                      <a:r>
                        <a:rPr lang="ru-RU" sz="1600" dirty="0" err="1">
                          <a:latin typeface="+mn-lt"/>
                          <a:ea typeface="Times New Roman"/>
                          <a:cs typeface="Times New Roman"/>
                        </a:rPr>
                        <a:t>ЦДиК</a:t>
                      </a:r>
                      <a:endParaRPr lang="ru-RU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14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ea typeface="Times New Roman"/>
                          <a:cs typeface="Times New Roman"/>
                        </a:rPr>
                        <a:t>консультативные пункты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201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231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ДОУ 15, 36, </a:t>
                      </a:r>
                      <a:r>
                        <a:rPr lang="ru-RU" sz="1600" dirty="0" err="1">
                          <a:latin typeface="+mn-lt"/>
                          <a:ea typeface="Times New Roman"/>
                          <a:cs typeface="Times New Roman"/>
                        </a:rPr>
                        <a:t>ЦДиК</a:t>
                      </a:r>
                      <a:endParaRPr lang="ru-RU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08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ea typeface="Times New Roman"/>
                          <a:cs typeface="Times New Roman"/>
                        </a:rPr>
                        <a:t>школы родителей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112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78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ДОУ № 10,21,46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028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+mn-lt"/>
                          <a:ea typeface="Times New Roman"/>
                          <a:cs typeface="Times New Roman"/>
                        </a:rPr>
                        <a:t>служба</a:t>
                      </a:r>
                      <a:r>
                        <a:rPr lang="ru-RU" sz="1600" b="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ранней помощи</a:t>
                      </a:r>
                      <a:endParaRPr lang="ru-RU" sz="16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198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206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ДОУ № 9, </a:t>
                      </a:r>
                      <a:r>
                        <a:rPr lang="ru-RU" sz="1600" dirty="0" err="1">
                          <a:latin typeface="+mn-lt"/>
                          <a:ea typeface="Times New Roman"/>
                          <a:cs typeface="Times New Roman"/>
                        </a:rPr>
                        <a:t>ЦДиК</a:t>
                      </a:r>
                      <a:endParaRPr lang="ru-RU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681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+mn-lt"/>
                          <a:ea typeface="Times New Roman"/>
                          <a:cs typeface="Times New Roman"/>
                        </a:rPr>
                        <a:t>ИТОГО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1050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/>
                        </a:rPr>
                        <a:t>1079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ятиугольник 12"/>
          <p:cNvSpPr/>
          <p:nvPr/>
        </p:nvSpPr>
        <p:spPr bwMode="auto">
          <a:xfrm rot="10800000">
            <a:off x="5725564" y="1272636"/>
            <a:ext cx="3132716" cy="855782"/>
          </a:xfrm>
          <a:prstGeom prst="homePlate">
            <a:avLst>
              <a:gd name="adj" fmla="val 32213"/>
            </a:avLst>
          </a:prstGeom>
          <a:solidFill>
            <a:srgbClr val="DD8F3A"/>
          </a:solidFill>
          <a:ln w="38100"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4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9159" y="3643313"/>
            <a:ext cx="9153159" cy="35719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73094" y="79825"/>
            <a:ext cx="5177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ВИДОВОЕ РАЗНООБРАЗИЕ  ГРУПП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ятиугольник 14"/>
          <p:cNvSpPr/>
          <p:nvPr/>
        </p:nvSpPr>
        <p:spPr bwMode="auto">
          <a:xfrm flipH="1">
            <a:off x="5851824" y="1196752"/>
            <a:ext cx="3292176" cy="1007550"/>
          </a:xfrm>
          <a:prstGeom prst="homePlate">
            <a:avLst>
              <a:gd name="adj" fmla="val 32213"/>
            </a:avLst>
          </a:prstGeom>
          <a:solidFill>
            <a:schemeClr val="accent5">
              <a:lumMod val="75000"/>
            </a:schemeClr>
          </a:solidFill>
          <a:ln w="381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ru-RU" altLang="ru-RU" b="1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Распределение групп по направленности </a:t>
            </a:r>
          </a:p>
          <a:p>
            <a:pPr algn="ctr">
              <a:defRPr/>
            </a:pPr>
            <a:r>
              <a:rPr lang="ru-RU" altLang="ru-RU" b="1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ДОО</a:t>
            </a:r>
            <a:endParaRPr lang="ru-RU" altLang="ru-RU" b="1" cap="al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Рисунок 27" descr="Рисунок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6" y="79825"/>
            <a:ext cx="3429024" cy="920283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682471056"/>
              </p:ext>
            </p:extLst>
          </p:nvPr>
        </p:nvGraphicFramePr>
        <p:xfrm>
          <a:off x="2879062" y="962322"/>
          <a:ext cx="2941498" cy="2806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414718786"/>
              </p:ext>
            </p:extLst>
          </p:nvPr>
        </p:nvGraphicFramePr>
        <p:xfrm>
          <a:off x="107504" y="807686"/>
          <a:ext cx="3168352" cy="2907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0" y="364331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cap="all" dirty="0" smtClean="0">
                <a:solidFill>
                  <a:schemeClr val="bg1"/>
                </a:solidFill>
              </a:rPr>
              <a:t>Охват дополнительным образованием детей дошкольного возраста</a:t>
            </a:r>
            <a:endParaRPr lang="ru-RU" altLang="ru-RU" sz="2000" b="1" cap="all" dirty="0">
              <a:solidFill>
                <a:schemeClr val="bg1"/>
              </a:solidFill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466875"/>
              </p:ext>
            </p:extLst>
          </p:nvPr>
        </p:nvGraphicFramePr>
        <p:xfrm>
          <a:off x="142844" y="4071941"/>
          <a:ext cx="8858312" cy="2564239"/>
        </p:xfrm>
        <a:graphic>
          <a:graphicData uri="http://schemas.openxmlformats.org/drawingml/2006/table">
            <a:tbl>
              <a:tblPr/>
              <a:tblGrid>
                <a:gridCol w="1043398"/>
                <a:gridCol w="2901316"/>
                <a:gridCol w="2768242"/>
                <a:gridCol w="2145356"/>
              </a:tblGrid>
              <a:tr h="7831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год </a:t>
                      </a:r>
                      <a:endParaRPr lang="ru-RU" sz="16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895" marR="63895" marT="885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перечень </a:t>
                      </a: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ДОО, 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имеющих лицензию </a:t>
                      </a:r>
                      <a:endParaRPr lang="ru-RU" sz="16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895" marR="63895" marT="885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охват детей дополнительным образованием </a:t>
                      </a:r>
                      <a:endParaRPr lang="ru-RU" sz="16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895" marR="63895" marT="885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охват детей кружковой работой </a:t>
                      </a:r>
                      <a:endParaRPr lang="ru-RU" sz="16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895" marR="63895" marT="885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07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2015 </a:t>
                      </a:r>
                      <a:endParaRPr lang="ru-RU" sz="16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895" marR="63895" marT="885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ДОО № 10</a:t>
                      </a: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, 44 </a:t>
                      </a:r>
                      <a:endParaRPr lang="ru-RU" sz="16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895" marR="63895" marT="885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223 (5%) </a:t>
                      </a:r>
                      <a:endParaRPr lang="ru-RU" sz="16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895" marR="63895" marT="885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2369</a:t>
                      </a:r>
                      <a:endParaRPr lang="ru-RU" sz="160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895" marR="63895" marT="885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34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2016 </a:t>
                      </a:r>
                      <a:endParaRPr lang="ru-RU" sz="160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895" marR="63895" marT="885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ДОО № 5, 10, 25, 44 </a:t>
                      </a:r>
                      <a:endParaRPr lang="ru-RU" sz="16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895" marR="63895" marT="885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583 (12%) </a:t>
                      </a:r>
                      <a:endParaRPr lang="ru-RU" sz="16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895" marR="63895" marT="885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2435</a:t>
                      </a:r>
                      <a:endParaRPr lang="ru-RU" sz="16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895" marR="63895" marT="885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2017 </a:t>
                      </a:r>
                      <a:endParaRPr lang="ru-RU" sz="160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895" marR="63895" marT="885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ДОО № 5</a:t>
                      </a: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, 7, 10, 15, 25,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27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, 44</a:t>
                      </a: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, 50 </a:t>
                      </a:r>
                      <a:endParaRPr lang="ru-RU" sz="16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895" marR="63895" marT="885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 pitchFamily="18" charset="0"/>
                        </a:rPr>
                        <a:t>826 (18%)</a:t>
                      </a:r>
                    </a:p>
                  </a:txBody>
                  <a:tcPr marL="63895" marR="63895" marT="885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 pitchFamily="18" charset="0"/>
                        </a:rPr>
                        <a:t>2571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178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2018</a:t>
                      </a:r>
                      <a:endParaRPr lang="ru-RU" sz="160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895" marR="63895" marT="885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ДОО № 5</a:t>
                      </a: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, 7, 10, 15, 25, 27, 39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, 44</a:t>
                      </a: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, 47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, 49</a:t>
                      </a: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, 50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, 52</a:t>
                      </a:r>
                      <a:endParaRPr lang="ru-RU" sz="1600" dirty="0"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895" marR="63895" marT="885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 pitchFamily="18" charset="0"/>
                        </a:rPr>
                        <a:t>1048 (23%)</a:t>
                      </a:r>
                    </a:p>
                  </a:txBody>
                  <a:tcPr marL="63895" marR="63895" marT="885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  <a:ea typeface="Times New Roman"/>
                          <a:cs typeface="Times New Roman" pitchFamily="18" charset="0"/>
                        </a:rPr>
                        <a:t>2749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866564" y="692696"/>
            <a:ext cx="1368152" cy="269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2016-2017 </a:t>
            </a:r>
            <a:r>
              <a:rPr lang="ru-RU" sz="1400" b="1" dirty="0" err="1" smtClean="0">
                <a:solidFill>
                  <a:schemeClr val="tx1"/>
                </a:solidFill>
              </a:rPr>
              <a:t>уч.г</a:t>
            </a:r>
            <a:r>
              <a:rPr lang="ru-RU" sz="1400" b="1" dirty="0" smtClean="0">
                <a:solidFill>
                  <a:schemeClr val="tx1"/>
                </a:solidFill>
              </a:rPr>
              <a:t>.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52253" y="692696"/>
            <a:ext cx="1368152" cy="269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2017-2018 </a:t>
            </a:r>
            <a:r>
              <a:rPr lang="ru-RU" sz="1400" b="1" dirty="0" err="1" smtClean="0">
                <a:solidFill>
                  <a:schemeClr val="tx1"/>
                </a:solidFill>
              </a:rPr>
              <a:t>уч.г</a:t>
            </a:r>
            <a:r>
              <a:rPr lang="ru-RU" sz="1400" b="1" dirty="0" smtClean="0">
                <a:solidFill>
                  <a:schemeClr val="tx1"/>
                </a:solidFill>
              </a:rPr>
              <a:t>.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78"/>
          <p:cNvGrpSpPr>
            <a:grpSpLocks/>
          </p:cNvGrpSpPr>
          <p:nvPr/>
        </p:nvGrpSpPr>
        <p:grpSpPr bwMode="auto">
          <a:xfrm>
            <a:off x="118587" y="1357299"/>
            <a:ext cx="9025413" cy="928693"/>
            <a:chOff x="673" y="1357470"/>
            <a:chExt cx="9033048" cy="1843180"/>
          </a:xfrm>
          <a:noFill/>
        </p:grpSpPr>
        <p:sp>
          <p:nvSpPr>
            <p:cNvPr id="36" name="Прямоугольник 35"/>
            <p:cNvSpPr/>
            <p:nvPr/>
          </p:nvSpPr>
          <p:spPr>
            <a:xfrm>
              <a:off x="337169" y="1560693"/>
              <a:ext cx="8533064" cy="1439924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grpFill/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42354" name="TextBox 51"/>
            <p:cNvSpPr txBox="1">
              <a:spLocks noChangeArrowheads="1"/>
            </p:cNvSpPr>
            <p:nvPr/>
          </p:nvSpPr>
          <p:spPr bwMode="auto">
            <a:xfrm>
              <a:off x="673" y="1357470"/>
              <a:ext cx="423394" cy="183253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5400" b="1" dirty="0" smtClean="0">
                  <a:solidFill>
                    <a:schemeClr val="accent5">
                      <a:lumMod val="75000"/>
                    </a:schemeClr>
                  </a:solidFill>
                </a:rPr>
                <a:t>1</a:t>
              </a:r>
              <a:endParaRPr lang="ru-RU" altLang="ru-RU" sz="5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2355" name="Прямоугольник 67"/>
            <p:cNvSpPr>
              <a:spLocks noChangeArrowheads="1"/>
            </p:cNvSpPr>
            <p:nvPr/>
          </p:nvSpPr>
          <p:spPr bwMode="auto">
            <a:xfrm>
              <a:off x="1291678" y="1578046"/>
              <a:ext cx="7742043" cy="55586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41338" indent="-541338"/>
              <a:endParaRPr lang="ru-RU" altLang="ru-RU" sz="2200" dirty="0"/>
            </a:p>
          </p:txBody>
        </p:sp>
      </p:grpSp>
      <p:sp>
        <p:nvSpPr>
          <p:cNvPr id="73" name="Прямоугольник 72"/>
          <p:cNvSpPr/>
          <p:nvPr/>
        </p:nvSpPr>
        <p:spPr bwMode="auto">
          <a:xfrm>
            <a:off x="196850" y="3106738"/>
            <a:ext cx="179388" cy="1725612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21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11161"/>
            <a:ext cx="9153159" cy="402354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500033" y="285728"/>
            <a:ext cx="5000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Основные Задачи </a:t>
            </a:r>
          </a:p>
        </p:txBody>
      </p:sp>
      <p:grpSp>
        <p:nvGrpSpPr>
          <p:cNvPr id="27" name="Группа 78"/>
          <p:cNvGrpSpPr>
            <a:grpSpLocks/>
          </p:cNvGrpSpPr>
          <p:nvPr/>
        </p:nvGrpSpPr>
        <p:grpSpPr bwMode="auto">
          <a:xfrm>
            <a:off x="118588" y="2143117"/>
            <a:ext cx="8859916" cy="859183"/>
            <a:chOff x="673" y="992101"/>
            <a:chExt cx="8869560" cy="2208549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337169" y="1560692"/>
              <a:ext cx="8533064" cy="1403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0" name="TextBox 51"/>
            <p:cNvSpPr txBox="1">
              <a:spLocks noChangeArrowheads="1"/>
            </p:cNvSpPr>
            <p:nvPr/>
          </p:nvSpPr>
          <p:spPr bwMode="auto">
            <a:xfrm>
              <a:off x="673" y="992101"/>
              <a:ext cx="776251" cy="2124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5400" b="1" dirty="0" smtClean="0">
                  <a:solidFill>
                    <a:schemeClr val="accent5">
                      <a:lumMod val="75000"/>
                    </a:schemeClr>
                  </a:solidFill>
                </a:rPr>
                <a:t>2</a:t>
              </a:r>
              <a:endParaRPr lang="ru-RU" altLang="ru-RU" sz="5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32" name="Группа 78"/>
          <p:cNvGrpSpPr>
            <a:grpSpLocks/>
          </p:cNvGrpSpPr>
          <p:nvPr/>
        </p:nvGrpSpPr>
        <p:grpSpPr bwMode="auto">
          <a:xfrm>
            <a:off x="118586" y="3003227"/>
            <a:ext cx="9025414" cy="1046384"/>
            <a:chOff x="-5333" y="752861"/>
            <a:chExt cx="9039054" cy="2447789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337169" y="1587681"/>
              <a:ext cx="8533064" cy="1439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5" name="TextBox 51"/>
            <p:cNvSpPr txBox="1">
              <a:spLocks noChangeArrowheads="1"/>
            </p:cNvSpPr>
            <p:nvPr/>
          </p:nvSpPr>
          <p:spPr bwMode="auto">
            <a:xfrm>
              <a:off x="-5333" y="752861"/>
              <a:ext cx="999943" cy="905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5400" b="1" dirty="0" smtClean="0">
                  <a:solidFill>
                    <a:schemeClr val="accent5">
                      <a:lumMod val="75000"/>
                    </a:schemeClr>
                  </a:solidFill>
                </a:rPr>
                <a:t>3</a:t>
              </a:r>
              <a:endParaRPr lang="ru-RU" altLang="ru-RU" sz="5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7" name="Прямоугольник 67"/>
            <p:cNvSpPr>
              <a:spLocks noChangeArrowheads="1"/>
            </p:cNvSpPr>
            <p:nvPr/>
          </p:nvSpPr>
          <p:spPr bwMode="auto">
            <a:xfrm>
              <a:off x="1291678" y="1578046"/>
              <a:ext cx="7742043" cy="55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41338" indent="-541338"/>
              <a:endParaRPr lang="ru-RU" altLang="ru-RU" sz="2200" dirty="0"/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785786" y="2214554"/>
            <a:ext cx="8143932" cy="646331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dirty="0" smtClean="0">
                <a:cs typeface="Times New Roman" pitchFamily="18" charset="0"/>
              </a:rPr>
              <a:t>Организовать работу по повышению квалификации педагогов, компетентностей родителей по сопровождению детей до 3 лет 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785786" y="3000372"/>
            <a:ext cx="8143932" cy="92333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dirty="0" smtClean="0">
                <a:cs typeface="Times New Roman" pitchFamily="18" charset="0"/>
              </a:rPr>
              <a:t>Продолжить работу по формированию содержательно-насыщенной, </a:t>
            </a:r>
          </a:p>
          <a:p>
            <a:r>
              <a:rPr lang="ru-RU" dirty="0" smtClean="0">
                <a:cs typeface="Times New Roman" pitchFamily="18" charset="0"/>
              </a:rPr>
              <a:t>многофункциональной образовательной среды, позволяющей создать условия для проявления инициативы и самостоятельности  дошкольников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785786" y="1500174"/>
            <a:ext cx="8143931" cy="646331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dirty="0" smtClean="0">
                <a:cs typeface="Times New Roman" pitchFamily="18" charset="0"/>
              </a:rPr>
              <a:t>Увеличить охват детей до 3 лет дошкольным образованием, в том числе с использованием вариативных форм 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26" name="Рисунок 25" descr="Рисунок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917" y="90878"/>
            <a:ext cx="3429024" cy="92028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85786" y="4214818"/>
            <a:ext cx="72866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/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" name="Группа 78"/>
          <p:cNvGrpSpPr>
            <a:grpSpLocks/>
          </p:cNvGrpSpPr>
          <p:nvPr/>
        </p:nvGrpSpPr>
        <p:grpSpPr bwMode="auto">
          <a:xfrm>
            <a:off x="118586" y="3830236"/>
            <a:ext cx="9025413" cy="984714"/>
            <a:chOff x="673" y="-972030"/>
            <a:chExt cx="9033048" cy="4172680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337169" y="1587681"/>
              <a:ext cx="8533064" cy="1439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40" name="TextBox 51"/>
            <p:cNvSpPr txBox="1">
              <a:spLocks noChangeArrowheads="1"/>
            </p:cNvSpPr>
            <p:nvPr/>
          </p:nvSpPr>
          <p:spPr bwMode="auto">
            <a:xfrm>
              <a:off x="673" y="-972030"/>
              <a:ext cx="999943" cy="3732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5400" b="1" dirty="0" smtClean="0">
                  <a:solidFill>
                    <a:schemeClr val="accent5">
                      <a:lumMod val="75000"/>
                    </a:schemeClr>
                  </a:solidFill>
                </a:rPr>
                <a:t>4</a:t>
              </a:r>
              <a:endParaRPr lang="ru-RU" altLang="ru-RU" sz="5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1" name="Прямоугольник 67"/>
            <p:cNvSpPr>
              <a:spLocks noChangeArrowheads="1"/>
            </p:cNvSpPr>
            <p:nvPr/>
          </p:nvSpPr>
          <p:spPr bwMode="auto">
            <a:xfrm>
              <a:off x="1291678" y="1578046"/>
              <a:ext cx="7742043" cy="55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41338" indent="-541338"/>
              <a:endParaRPr lang="ru-RU" altLang="ru-RU" sz="2200" dirty="0"/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785786" y="4049611"/>
            <a:ext cx="8159602" cy="646331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ru-RU" dirty="0" smtClean="0">
                <a:cs typeface="Times New Roman" pitchFamily="18" charset="0"/>
              </a:rPr>
              <a:t>Использовать  разнообразные формы оценки и самооценки качества дошкольного образования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80" y="4857355"/>
            <a:ext cx="9144000" cy="1828800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118588" y="4943755"/>
            <a:ext cx="8859917" cy="165600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258570" y="5032614"/>
            <a:ext cx="4106691" cy="1478281"/>
          </a:xfrm>
          <a:prstGeom prst="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cap="small" dirty="0" smtClean="0">
                <a:solidFill>
                  <a:schemeClr val="bg1"/>
                </a:solidFill>
              </a:rPr>
              <a:t>ОБЕСПЕЧЕНИЕ ДОСТУПНОСТИ, ПОВЫШЕНИЕ </a:t>
            </a:r>
            <a:r>
              <a:rPr lang="ru-RU" sz="2000" b="1" cap="small" dirty="0">
                <a:solidFill>
                  <a:schemeClr val="bg1"/>
                </a:solidFill>
              </a:rPr>
              <a:t>КАЧЕСТВА ДОШКОЛЬНОГО ОБРАЗОВАНИЯ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5177</TotalTime>
  <Words>2219</Words>
  <Application>Microsoft Office PowerPoint</Application>
  <PresentationFormat>Экран (4:3)</PresentationFormat>
  <Paragraphs>450</Paragraphs>
  <Slides>34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ПоповаТН</cp:lastModifiedBy>
  <cp:revision>612</cp:revision>
  <dcterms:created xsi:type="dcterms:W3CDTF">2017-08-21T06:00:19Z</dcterms:created>
  <dcterms:modified xsi:type="dcterms:W3CDTF">2018-08-27T08:08:36Z</dcterms:modified>
</cp:coreProperties>
</file>