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351" r:id="rId3"/>
    <p:sldId id="348" r:id="rId4"/>
    <p:sldId id="349" r:id="rId5"/>
    <p:sldId id="311" r:id="rId6"/>
    <p:sldId id="268" r:id="rId7"/>
    <p:sldId id="257" r:id="rId8"/>
    <p:sldId id="343" r:id="rId9"/>
    <p:sldId id="264" r:id="rId10"/>
    <p:sldId id="269" r:id="rId11"/>
    <p:sldId id="306" r:id="rId12"/>
    <p:sldId id="332" r:id="rId13"/>
    <p:sldId id="331" r:id="rId14"/>
    <p:sldId id="310" r:id="rId15"/>
    <p:sldId id="314" r:id="rId16"/>
    <p:sldId id="333" r:id="rId17"/>
    <p:sldId id="312" r:id="rId18"/>
    <p:sldId id="279" r:id="rId19"/>
    <p:sldId id="315" r:id="rId20"/>
    <p:sldId id="304" r:id="rId21"/>
    <p:sldId id="336" r:id="rId22"/>
    <p:sldId id="285" r:id="rId23"/>
    <p:sldId id="320" r:id="rId24"/>
    <p:sldId id="337" r:id="rId25"/>
    <p:sldId id="344" r:id="rId26"/>
    <p:sldId id="325" r:id="rId27"/>
    <p:sldId id="338" r:id="rId28"/>
    <p:sldId id="322" r:id="rId29"/>
    <p:sldId id="323" r:id="rId30"/>
    <p:sldId id="295" r:id="rId31"/>
    <p:sldId id="330" r:id="rId32"/>
    <p:sldId id="345" r:id="rId33"/>
    <p:sldId id="327" r:id="rId34"/>
    <p:sldId id="328" r:id="rId35"/>
    <p:sldId id="346" r:id="rId36"/>
    <p:sldId id="307" r:id="rId37"/>
    <p:sldId id="317" r:id="rId38"/>
    <p:sldId id="329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4624" autoAdjust="0"/>
  </p:normalViewPr>
  <p:slideViewPr>
    <p:cSldViewPr>
      <p:cViewPr>
        <p:scale>
          <a:sx n="50" d="100"/>
          <a:sy n="50" d="100"/>
        </p:scale>
        <p:origin x="-1884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5.1398184601924822E-2"/>
          <c:y val="4.0770252324037193E-2"/>
          <c:w val="0.94860181539809141"/>
          <c:h val="0.5588588300774941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2014-2015</c:v>
                </c:pt>
              </c:strCache>
            </c:strRef>
          </c:tx>
          <c:spPr>
            <a:solidFill>
              <a:srgbClr val="DD8F3A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dLbls>
            <c:dLbl>
              <c:idx val="0"/>
              <c:layout>
                <c:manualLayout>
                  <c:x val="9.8765310586177695E-3"/>
                  <c:y val="-3.8590191235473151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/>
                      <a:t>4</a:t>
                    </a:r>
                    <a:endParaRPr lang="en-US" sz="2000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5.8641732283465009E-3"/>
                  <c:y val="-1.3132282120023975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/>
                      <a:t>169</a:t>
                    </a:r>
                    <a:endParaRPr lang="en-US" sz="2000" b="1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6.4815179352581791E-3"/>
                  <c:y val="-3.3820832156936556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5</a:t>
                    </a:r>
                    <a:endParaRPr lang="en-US" sz="2000" b="1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8.0247156605424315E-3"/>
                  <c:y val="-3.1358032437180404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/>
                      <a:t>18</a:t>
                    </a:r>
                    <a:endParaRPr lang="en-US" sz="2000" b="1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1.0802493438320241E-2"/>
                  <c:y val="-3.926153653104119E-2"/>
                </c:manualLayout>
              </c:layout>
              <c:tx>
                <c:rich>
                  <a:bodyPr/>
                  <a:lstStyle/>
                  <a:p>
                    <a:pPr>
                      <a:defRPr sz="2000"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en-US" sz="2000" b="1" dirty="0" smtClean="0"/>
                      <a:t>891</a:t>
                    </a:r>
                    <a:endParaRPr lang="en-US" sz="2000" b="1" dirty="0"/>
                  </a:p>
                </c:rich>
              </c:tx>
              <c:numFmt formatCode="#,##0.0" sourceLinked="0"/>
              <c:spPr>
                <a:solidFill>
                  <a:schemeClr val="bg1"/>
                </a:solidFill>
              </c:spPr>
              <c:showVal val="1"/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оздоровительная</c:v>
                </c:pt>
                <c:pt idx="1">
                  <c:v>общеразвивающая</c:v>
                </c:pt>
                <c:pt idx="2">
                  <c:v>комбинированная</c:v>
                </c:pt>
                <c:pt idx="3">
                  <c:v>компенсирующая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</c:v>
                </c:pt>
                <c:pt idx="1">
                  <c:v>169</c:v>
                </c:pt>
                <c:pt idx="2">
                  <c:v>5</c:v>
                </c:pt>
                <c:pt idx="3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E3D-4C00-9CBC-D65147D3CD2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2016-2017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dLbl>
              <c:idx val="0"/>
              <c:layout>
                <c:manualLayout>
                  <c:x val="1.3888888888888978E-2"/>
                  <c:y val="-4.0200863632726597E-2"/>
                </c:manualLayout>
              </c:layout>
              <c:showVal val="1"/>
            </c:dLbl>
            <c:dLbl>
              <c:idx val="1"/>
              <c:layout>
                <c:manualLayout>
                  <c:x val="2.5442022806239212E-2"/>
                  <c:y val="-1.5633775468071587E-2"/>
                </c:manualLayout>
              </c:layout>
              <c:showVal val="1"/>
            </c:dLbl>
            <c:dLbl>
              <c:idx val="2"/>
              <c:layout>
                <c:manualLayout>
                  <c:x val="1.1111111111111162E-2"/>
                  <c:y val="-2.2333813129292713E-2"/>
                </c:manualLayout>
              </c:layout>
              <c:showVal val="1"/>
            </c:dLbl>
            <c:dLbl>
              <c:idx val="3"/>
              <c:layout>
                <c:manualLayout>
                  <c:x val="1.2604826127211281E-2"/>
                  <c:y val="-2.0426221484399452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оздоровительная</c:v>
                </c:pt>
                <c:pt idx="1">
                  <c:v>общеразвивающая</c:v>
                </c:pt>
                <c:pt idx="2">
                  <c:v>комбинированная</c:v>
                </c:pt>
                <c:pt idx="3">
                  <c:v>компенсирующая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</c:v>
                </c:pt>
                <c:pt idx="1">
                  <c:v>137</c:v>
                </c:pt>
                <c:pt idx="2">
                  <c:v>48</c:v>
                </c:pt>
                <c:pt idx="3">
                  <c:v>20</c:v>
                </c:pt>
              </c:numCache>
            </c:numRef>
          </c:val>
        </c:ser>
        <c:shape val="cylinder"/>
        <c:axId val="130237184"/>
        <c:axId val="130238720"/>
        <c:axId val="0"/>
      </c:bar3DChart>
      <c:catAx>
        <c:axId val="130237184"/>
        <c:scaling>
          <c:orientation val="minMax"/>
        </c:scaling>
        <c:delete val="1"/>
        <c:axPos val="b"/>
        <c:numFmt formatCode="General" sourceLinked="1"/>
        <c:tickLblPos val="nextTo"/>
        <c:crossAx val="130238720"/>
        <c:crosses val="autoZero"/>
        <c:lblAlgn val="ctr"/>
        <c:lblOffset val="100"/>
      </c:catAx>
      <c:valAx>
        <c:axId val="130238720"/>
        <c:scaling>
          <c:orientation val="minMax"/>
        </c:scaling>
        <c:delete val="1"/>
        <c:axPos val="l"/>
        <c:numFmt formatCode="General" sourceLinked="1"/>
        <c:tickLblPos val="nextTo"/>
        <c:crossAx val="13023718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5.1398184601924822E-2"/>
          <c:y val="4.0770252324037186E-2"/>
          <c:w val="0.94860181539809141"/>
          <c:h val="0.5588588300774941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DD8F3A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dLbls>
            <c:dLbl>
              <c:idx val="0"/>
              <c:layout>
                <c:manualLayout>
                  <c:x val="9.8765310586177591E-3"/>
                  <c:y val="-3.859019123547313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87,6</a:t>
                    </a:r>
                    <a:endParaRPr lang="en-US" sz="2000" b="1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3D-4C00-9CBC-D65147D3CD28}"/>
                </c:ext>
              </c:extLst>
            </c:dLbl>
            <c:dLbl>
              <c:idx val="1"/>
              <c:layout>
                <c:manualLayout>
                  <c:x val="5.864173228346487E-3"/>
                  <c:y val="-1.3132282120023958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85,7</a:t>
                    </a:r>
                    <a:endParaRPr lang="en-US" sz="2000" b="1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6.4815179352581713E-3"/>
                  <c:y val="-3.3820832156936556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74,6</a:t>
                    </a:r>
                    <a:endParaRPr lang="en-US" sz="2000" b="1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3D-4C00-9CBC-D65147D3CD28}"/>
                </c:ext>
              </c:extLst>
            </c:dLbl>
            <c:dLbl>
              <c:idx val="3"/>
              <c:layout>
                <c:manualLayout>
                  <c:x val="8.0247156605424315E-3"/>
                  <c:y val="-3.1358032437180404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89</a:t>
                    </a:r>
                    <a:endParaRPr lang="en-US" sz="2000" b="1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3D-4C00-9CBC-D65147D3CD28}"/>
                </c:ext>
              </c:extLst>
            </c:dLbl>
            <c:dLbl>
              <c:idx val="4"/>
              <c:layout>
                <c:manualLayout>
                  <c:x val="1.0802493438320241E-2"/>
                  <c:y val="-3.926153653104119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r>
                      <a:rPr lang="en-US" b="1">
                        <a:solidFill>
                          <a:schemeClr val="tx1"/>
                        </a:solidFill>
                      </a:rPr>
                      <a:t>89</a:t>
                    </a:r>
                    <a:r>
                      <a:rPr lang="ru-RU" b="1">
                        <a:solidFill>
                          <a:schemeClr val="tx1"/>
                        </a:solidFill>
                      </a:rPr>
                      <a:t>,4</a:t>
                    </a:r>
                    <a:endParaRPr lang="en-US" b="1">
                      <a:solidFill>
                        <a:schemeClr val="tx1"/>
                      </a:solidFill>
                    </a:endParaRPr>
                  </a:p>
                </c:rich>
              </c:tx>
              <c:numFmt formatCode="#,##0.0" sourceLinked="0"/>
              <c:spPr>
                <a:noFill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3D-4C00-9CBC-D65147D3CD2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87.6</c:v>
                </c:pt>
                <c:pt idx="1">
                  <c:v>85.7</c:v>
                </c:pt>
                <c:pt idx="2">
                  <c:v>74.599999999999994</c:v>
                </c:pt>
                <c:pt idx="3">
                  <c:v>89</c:v>
                </c:pt>
                <c:pt idx="4">
                  <c:v>89.4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E3D-4C00-9CBC-D65147D3CD28}"/>
            </c:ext>
          </c:extLst>
        </c:ser>
        <c:shape val="cylinder"/>
        <c:axId val="149986304"/>
        <c:axId val="150004480"/>
        <c:axId val="0"/>
      </c:bar3DChart>
      <c:catAx>
        <c:axId val="149986304"/>
        <c:scaling>
          <c:orientation val="minMax"/>
        </c:scaling>
        <c:axPos val="b"/>
        <c:numFmt formatCode="General" sourceLinked="1"/>
        <c:tickLblPos val="nextTo"/>
        <c:spPr>
          <a:ln w="25400">
            <a:miter lim="800000"/>
          </a:ln>
          <a:effectLst/>
        </c:spPr>
        <c:txPr>
          <a:bodyPr/>
          <a:lstStyle/>
          <a:p>
            <a:pPr>
              <a:defRPr b="0">
                <a:solidFill>
                  <a:schemeClr val="tx1"/>
                </a:solidFill>
              </a:defRPr>
            </a:pPr>
            <a:endParaRPr lang="ru-RU"/>
          </a:p>
        </c:txPr>
        <c:crossAx val="150004480"/>
        <c:crosses val="autoZero"/>
        <c:auto val="1"/>
        <c:lblAlgn val="ctr"/>
        <c:lblOffset val="100"/>
      </c:catAx>
      <c:valAx>
        <c:axId val="150004480"/>
        <c:scaling>
          <c:orientation val="minMax"/>
        </c:scaling>
        <c:delete val="1"/>
        <c:axPos val="l"/>
        <c:numFmt formatCode="General" sourceLinked="1"/>
        <c:tickLblPos val="nextTo"/>
        <c:crossAx val="149986304"/>
        <c:crosses val="autoZero"/>
        <c:crossBetween val="between"/>
      </c:valAx>
    </c:plotArea>
    <c:plotVisOnly val="1"/>
    <c:dispBlanksAs val="gap"/>
  </c:chart>
  <c:txPr>
    <a:bodyPr/>
    <a:lstStyle/>
    <a:p>
      <a:pPr marL="0" algn="ctr" defTabSz="914400" rtl="0" eaLnBrk="1" latinLnBrk="0" hangingPunct="1">
        <a:defRPr lang="ru-RU" altLang="ru-RU" sz="2000" b="1" kern="1200" cap="all" dirty="0" smtClean="0">
          <a:solidFill>
            <a:schemeClr val="bg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8.0489938757655221E-4"/>
          <c:y val="1.9279845804304964E-3"/>
          <c:w val="0.97058997671766756"/>
          <c:h val="0.7994492241759898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9207</c:v>
                </c:pt>
                <c:pt idx="1">
                  <c:v>9478</c:v>
                </c:pt>
                <c:pt idx="2">
                  <c:v>9767</c:v>
                </c:pt>
                <c:pt idx="3">
                  <c:v>9933</c:v>
                </c:pt>
                <c:pt idx="4">
                  <c:v>10200</c:v>
                </c:pt>
                <c:pt idx="5">
                  <c:v>10450</c:v>
                </c:pt>
                <c:pt idx="6">
                  <c:v>10550</c:v>
                </c:pt>
              </c:numCache>
            </c:numRef>
          </c:val>
        </c:ser>
        <c:shape val="cylinder"/>
        <c:axId val="168899328"/>
        <c:axId val="168900864"/>
        <c:axId val="0"/>
      </c:bar3DChart>
      <c:catAx>
        <c:axId val="1688993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168900864"/>
        <c:crosses val="autoZero"/>
        <c:auto val="1"/>
        <c:lblAlgn val="ctr"/>
        <c:lblOffset val="100"/>
      </c:catAx>
      <c:valAx>
        <c:axId val="168900864"/>
        <c:scaling>
          <c:orientation val="minMax"/>
        </c:scaling>
        <c:delete val="1"/>
        <c:axPos val="l"/>
        <c:numFmt formatCode="General" sourceLinked="1"/>
        <c:tickLblPos val="nextTo"/>
        <c:crossAx val="1688993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"/>
          <c:y val="7.8596942592762425E-2"/>
          <c:w val="1"/>
          <c:h val="0.6140631561671874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Общеобразовательные классы
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-1.3888888888888904E-2"/>
                  <c:y val="-6.7510351144194191E-3"/>
                </c:manualLayout>
              </c:layout>
              <c:showVal val="1"/>
            </c:dLbl>
            <c:dLbl>
              <c:idx val="1"/>
              <c:layout>
                <c:manualLayout>
                  <c:x val="-1.8055555555555561E-2"/>
                  <c:y val="-6.7510351144194191E-3"/>
                </c:manualLayout>
              </c:layout>
              <c:showVal val="1"/>
            </c:dLbl>
            <c:dLbl>
              <c:idx val="2"/>
              <c:layout>
                <c:manualLayout>
                  <c:x val="-6.9444444444444501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-1.1111111111111122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-8.3333333333333367E-3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-1.3888888888888904E-2"/>
                  <c:y val="-6.7510351144194191E-3"/>
                </c:manualLayout>
              </c:layout>
              <c:showVal val="1"/>
            </c:dLbl>
            <c:dLbl>
              <c:idx val="6"/>
              <c:layout>
                <c:manualLayout>
                  <c:x val="-1.1111111111111018E-2"/>
                  <c:y val="-1.1251725190699023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математика (проф.)</c:v>
                </c:pt>
                <c:pt idx="1">
                  <c:v>русский язык</c:v>
                </c:pt>
                <c:pt idx="2">
                  <c:v>химия</c:v>
                </c:pt>
                <c:pt idx="3">
                  <c:v>обществознание</c:v>
                </c:pt>
                <c:pt idx="4">
                  <c:v>история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45.1</c:v>
                </c:pt>
                <c:pt idx="1">
                  <c:v>69.2</c:v>
                </c:pt>
                <c:pt idx="2">
                  <c:v>51.3</c:v>
                </c:pt>
                <c:pt idx="3">
                  <c:v>55.3</c:v>
                </c:pt>
                <c:pt idx="4">
                  <c:v>55.7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Профильная и углубленная подготовка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dLbl>
              <c:idx val="0"/>
              <c:layout>
                <c:manualLayout>
                  <c:x val="1.1111111111111122E-2"/>
                  <c:y val="-9.0013801525592272E-3"/>
                </c:manualLayout>
              </c:layout>
              <c:showVal val="1"/>
            </c:dLbl>
            <c:dLbl>
              <c:idx val="4"/>
              <c:layout>
                <c:manualLayout>
                  <c:x val="1.5277777777777781E-2"/>
                  <c:y val="-9.0013801525592272E-3"/>
                </c:manualLayout>
              </c:layout>
              <c:showVal val="1"/>
            </c:dLbl>
            <c:dLbl>
              <c:idx val="5"/>
              <c:layout>
                <c:manualLayout>
                  <c:x val="1.3888888888888904E-2"/>
                  <c:y val="0"/>
                </c:manualLayout>
              </c:layout>
              <c:showVal val="1"/>
            </c:dLbl>
            <c:dLbl>
              <c:idx val="6"/>
              <c:layout>
                <c:manualLayout>
                  <c:x val="2.0833333333333356E-2"/>
                  <c:y val="-1.5752415266978625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математика (проф.)</c:v>
                </c:pt>
                <c:pt idx="1">
                  <c:v>русский язык</c:v>
                </c:pt>
                <c:pt idx="2">
                  <c:v>химия</c:v>
                </c:pt>
                <c:pt idx="3">
                  <c:v>обществознание</c:v>
                </c:pt>
                <c:pt idx="4">
                  <c:v>история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51.4</c:v>
                </c:pt>
                <c:pt idx="1">
                  <c:v>74</c:v>
                </c:pt>
                <c:pt idx="2">
                  <c:v>57.2</c:v>
                </c:pt>
                <c:pt idx="3">
                  <c:v>60</c:v>
                </c:pt>
                <c:pt idx="4">
                  <c:v>59</c:v>
                </c:pt>
              </c:numCache>
            </c:numRef>
          </c:val>
        </c:ser>
        <c:shape val="cylinder"/>
        <c:axId val="185341824"/>
        <c:axId val="185343360"/>
        <c:axId val="0"/>
      </c:bar3DChart>
      <c:catAx>
        <c:axId val="1853418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85343360"/>
        <c:crosses val="autoZero"/>
        <c:auto val="1"/>
        <c:lblAlgn val="ctr"/>
        <c:lblOffset val="100"/>
      </c:catAx>
      <c:valAx>
        <c:axId val="185343360"/>
        <c:scaling>
          <c:orientation val="minMax"/>
        </c:scaling>
        <c:delete val="1"/>
        <c:axPos val="l"/>
        <c:numFmt formatCode="General" sourceLinked="1"/>
        <c:tickLblPos val="nextTo"/>
        <c:crossAx val="1853418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5.1398229218822811E-2"/>
          <c:y val="2.4263463889433292E-3"/>
          <c:w val="0.94860181539808885"/>
          <c:h val="0.3997213544282742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DD8F3A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dLbls>
            <c:dLbl>
              <c:idx val="1"/>
              <c:layout>
                <c:manualLayout>
                  <c:x val="8.4655750106129579E-3"/>
                  <c:y val="5.9258844499192775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лицей №1</c:v>
                </c:pt>
                <c:pt idx="1">
                  <c:v>гимназия №1</c:v>
                </c:pt>
                <c:pt idx="2">
                  <c:v>гимназия №4</c:v>
                </c:pt>
                <c:pt idx="3">
                  <c:v>СОШ №2</c:v>
                </c:pt>
                <c:pt idx="4">
                  <c:v>СОШ №21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</c:v>
                </c:pt>
                <c:pt idx="1">
                  <c:v>10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E3D-4C00-9CBC-D65147D3CD2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4.8374714346359794E-3"/>
                  <c:y val="-4.3360130121360583E-3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лицей №1</c:v>
                </c:pt>
                <c:pt idx="1">
                  <c:v>гимназия №1</c:v>
                </c:pt>
                <c:pt idx="2">
                  <c:v>гимназия №4</c:v>
                </c:pt>
                <c:pt idx="3">
                  <c:v>СОШ №2</c:v>
                </c:pt>
                <c:pt idx="4">
                  <c:v>СОШ №21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5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3.6281035759769811E-3"/>
                  <c:y val="-3.0352091084952397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лицей №1</c:v>
                </c:pt>
                <c:pt idx="1">
                  <c:v>гимназия №1</c:v>
                </c:pt>
                <c:pt idx="2">
                  <c:v>гимназия №4</c:v>
                </c:pt>
                <c:pt idx="3">
                  <c:v>СОШ №2</c:v>
                </c:pt>
                <c:pt idx="4">
                  <c:v>СОШ №21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0</c:v>
                </c:pt>
                <c:pt idx="1">
                  <c:v>4</c:v>
                </c:pt>
                <c:pt idx="2">
                  <c:v>6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</c:ser>
        <c:shape val="cylinder"/>
        <c:axId val="187705216"/>
        <c:axId val="187706752"/>
        <c:axId val="0"/>
      </c:bar3DChart>
      <c:catAx>
        <c:axId val="187705216"/>
        <c:scaling>
          <c:orientation val="minMax"/>
        </c:scaling>
        <c:axPos val="b"/>
        <c:numFmt formatCode="General" sourceLinked="1"/>
        <c:tickLblPos val="nextTo"/>
        <c:spPr>
          <a:ln w="25400">
            <a:miter lim="800000"/>
          </a:ln>
          <a:effectLst/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87706752"/>
        <c:crosses val="autoZero"/>
        <c:auto val="1"/>
        <c:lblAlgn val="ctr"/>
        <c:lblOffset val="100"/>
      </c:catAx>
      <c:valAx>
        <c:axId val="187706752"/>
        <c:scaling>
          <c:orientation val="minMax"/>
        </c:scaling>
        <c:delete val="1"/>
        <c:axPos val="l"/>
        <c:numFmt formatCode="General" sourceLinked="1"/>
        <c:tickLblPos val="nextTo"/>
        <c:crossAx val="1877052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3304865379391543E-2"/>
          <c:y val="0.25947712400958095"/>
          <c:w val="0.97058997671766756"/>
          <c:h val="0.4461738202202171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ОДО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ОО - участники пилотной площадки</c:v>
                </c:pt>
                <c:pt idx="1">
                  <c:v>ОО, в которых педагоги представили опыт введения проф. стандарта</c:v>
                </c:pt>
                <c:pt idx="2">
                  <c:v>ОО, в которых организована аттестация  в новой форме</c:v>
                </c:pt>
                <c:pt idx="3">
                  <c:v>ОО, педагоги в которых прошли аттестацию в новой форме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ДОО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dLbl>
              <c:idx val="0"/>
              <c:layout>
                <c:manualLayout>
                  <c:x val="9.6095423512204594E-3"/>
                  <c:y val="-3.3698327793452087E-3"/>
                </c:manualLayout>
              </c:layout>
              <c:showVal val="1"/>
            </c:dLbl>
            <c:dLbl>
              <c:idx val="2"/>
              <c:layout>
                <c:manualLayout>
                  <c:x val="2.4023855878051144E-3"/>
                  <c:y val="-2.0219262017235E-2"/>
                </c:manualLayout>
              </c:layout>
              <c:showVal val="1"/>
            </c:dLbl>
            <c:dLbl>
              <c:idx val="3"/>
              <c:layout>
                <c:manualLayout>
                  <c:x val="6.0059639695128741E-3"/>
                  <c:y val="-3.3698327793452087E-3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ОО - участники пилотной площадки</c:v>
                </c:pt>
                <c:pt idx="1">
                  <c:v>ОО, в которых педагоги представили опыт введения проф. стандарта</c:v>
                </c:pt>
                <c:pt idx="2">
                  <c:v>ОО, в которых организована аттестация  в новой форме</c:v>
                </c:pt>
                <c:pt idx="3">
                  <c:v>ОО, педагоги в которых прошли аттестацию в новой форме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</c:v>
                </c:pt>
                <c:pt idx="1">
                  <c:v>2</c:v>
                </c:pt>
                <c:pt idx="2">
                  <c:v>18</c:v>
                </c:pt>
                <c:pt idx="3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ОО</c:v>
                </c:pt>
              </c:strCache>
            </c:strRef>
          </c:tx>
          <c:dLbls>
            <c:dLbl>
              <c:idx val="2"/>
              <c:layout>
                <c:manualLayout>
                  <c:x val="7.2071567634153406E-3"/>
                  <c:y val="-3.0328495014106845E-2"/>
                </c:manualLayout>
              </c:layout>
              <c:showVal val="1"/>
            </c:dLbl>
            <c:dLbl>
              <c:idx val="3"/>
              <c:layout>
                <c:manualLayout>
                  <c:x val="9.6095423512204594E-3"/>
                  <c:y val="-1.3479331117380831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ОО - участники пилотной площадки</c:v>
                </c:pt>
                <c:pt idx="1">
                  <c:v>ОО, в которых педагоги представили опыт введения проф. стандарта</c:v>
                </c:pt>
                <c:pt idx="2">
                  <c:v>ОО, в которых организована аттестация  в новой форме</c:v>
                </c:pt>
                <c:pt idx="3">
                  <c:v>ОО, педагоги в которых прошли аттестацию в новой форме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11</c:v>
                </c:pt>
                <c:pt idx="3">
                  <c:v>12</c:v>
                </c:pt>
              </c:numCache>
            </c:numRef>
          </c:val>
        </c:ser>
        <c:shape val="cylinder"/>
        <c:axId val="190112128"/>
        <c:axId val="190113664"/>
        <c:axId val="0"/>
      </c:bar3DChart>
      <c:catAx>
        <c:axId val="19011212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0113664"/>
        <c:crosses val="autoZero"/>
        <c:auto val="1"/>
        <c:lblAlgn val="ctr"/>
        <c:lblOffset val="100"/>
      </c:catAx>
      <c:valAx>
        <c:axId val="190113664"/>
        <c:scaling>
          <c:orientation val="minMax"/>
        </c:scaling>
        <c:delete val="1"/>
        <c:axPos val="l"/>
        <c:numFmt formatCode="General" sourceLinked="1"/>
        <c:tickLblPos val="nextTo"/>
        <c:crossAx val="190112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9191534825511143"/>
          <c:y val="0.24176029450746478"/>
          <c:w val="7.4314771531239041E-2"/>
          <c:h val="0.2805911164309064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BAD91-BF30-4812-9E1E-95153B4FB28E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4AE88-1DB3-4CDE-8C73-C2D15783DA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1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2BEA57-B11C-49C6-B6BE-2231629BF5D9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52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4D7929-E198-46CE-9420-3C1AFB3BE4CE}" type="slidenum">
              <a:rPr lang="ru-RU" altLang="ru-RU" smtClean="0"/>
              <a:pPr/>
              <a:t>31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B1050-AA26-4374-A567-F91DB2E511AC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80491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52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4D7929-E198-46CE-9420-3C1AFB3BE4CE}" type="slidenum">
              <a:rPr lang="ru-RU" altLang="ru-RU" smtClean="0"/>
              <a:pPr/>
              <a:t>34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B1050-AA26-4374-A567-F91DB2E511AC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93279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B1050-AA26-4374-A567-F91DB2E511AC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28446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7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D2B06F-DD19-421F-AA41-0FC3DEAE3399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52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4D7929-E198-46CE-9420-3C1AFB3BE4CE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4AE88-1DB3-4CDE-8C73-C2D15783DAE3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873E7E-B01D-4754-BB26-3D783A85F7A3}" type="slidenum">
              <a:rPr lang="ru-RU">
                <a:cs typeface="Arial" charset="0"/>
              </a:rPr>
              <a:pPr/>
              <a:t>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4AE88-1DB3-4CDE-8C73-C2D15783DAE3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B1050-AA26-4374-A567-F91DB2E511AC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28446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52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4D7929-E198-46CE-9420-3C1AFB3BE4CE}" type="slidenum">
              <a:rPr lang="ru-RU" altLang="ru-RU" smtClean="0"/>
              <a:pPr/>
              <a:t>24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4AE88-1DB3-4CDE-8C73-C2D15783DAE3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2C5F-4FE1-4100-8344-AB630A9A65AF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5071B-FEB5-45A8-A28C-08D0D9372D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2C5F-4FE1-4100-8344-AB630A9A65AF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5071B-FEB5-45A8-A28C-08D0D9372D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2C5F-4FE1-4100-8344-AB630A9A65AF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5071B-FEB5-45A8-A28C-08D0D9372D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2C5F-4FE1-4100-8344-AB630A9A65AF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5071B-FEB5-45A8-A28C-08D0D9372D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2C5F-4FE1-4100-8344-AB630A9A65AF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5071B-FEB5-45A8-A28C-08D0D9372D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2C5F-4FE1-4100-8344-AB630A9A65AF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5071B-FEB5-45A8-A28C-08D0D9372D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2C5F-4FE1-4100-8344-AB630A9A65AF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5071B-FEB5-45A8-A28C-08D0D9372D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2C5F-4FE1-4100-8344-AB630A9A65AF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5071B-FEB5-45A8-A28C-08D0D9372D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2C5F-4FE1-4100-8344-AB630A9A65AF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5071B-FEB5-45A8-A28C-08D0D9372D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2C5F-4FE1-4100-8344-AB630A9A65AF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5071B-FEB5-45A8-A28C-08D0D9372D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12C5F-4FE1-4100-8344-AB630A9A65AF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5071B-FEB5-45A8-A28C-08D0D9372D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12C5F-4FE1-4100-8344-AB630A9A65AF}" type="datetimeFigureOut">
              <a:rPr lang="ru-RU" smtClean="0"/>
              <a:pPr/>
              <a:t>27.08.2017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5071B-FEB5-45A8-A28C-08D0D9372D9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3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hart" Target="../charts/chart5.xml"/><Relationship Id="rId7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9.png"/><Relationship Id="rId4" Type="http://schemas.openxmlformats.org/officeDocument/2006/relationships/image" Target="../media/image29.jpeg"/><Relationship Id="rId9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8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8.jpeg"/><Relationship Id="rId7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6"/>
            <a:ext cx="9144000" cy="6857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2786050" y="4357694"/>
            <a:ext cx="6357950" cy="121444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456" y="4341104"/>
            <a:ext cx="62865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Управление ключевыми изменениями: новая образовательная среда, достижение образовательных </a:t>
            </a:r>
            <a:endParaRPr lang="en-US" sz="2000" b="1" cap="all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результатов в соответствии с ФГОС</a:t>
            </a:r>
            <a:endParaRPr lang="ru-RU" sz="2000" b="1" cap="al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Группа 17"/>
          <p:cNvGrpSpPr/>
          <p:nvPr/>
        </p:nvGrpSpPr>
        <p:grpSpPr>
          <a:xfrm>
            <a:off x="6133012" y="15480"/>
            <a:ext cx="3001494" cy="829096"/>
            <a:chOff x="5382660" y="28136"/>
            <a:chExt cx="3691032" cy="97826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3" name="Прямоугольник 12"/>
          <p:cNvSpPr/>
          <p:nvPr/>
        </p:nvSpPr>
        <p:spPr>
          <a:xfrm>
            <a:off x="2786050" y="5886410"/>
            <a:ext cx="2428892" cy="400110"/>
          </a:xfrm>
          <a:prstGeom prst="rect">
            <a:avLst/>
          </a:prstGeom>
          <a:gradFill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atin typeface="Arial" pitchFamily="34" charset="0"/>
                <a:cs typeface="Arial" pitchFamily="34" charset="0"/>
              </a:rPr>
              <a:t>28 августа 2017</a:t>
            </a:r>
            <a:endParaRPr lang="ru-RU" sz="2000" b="1" cap="all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11161"/>
            <a:ext cx="9153159" cy="40235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85728"/>
            <a:ext cx="79295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Дошкольное образование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00010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cap="all" dirty="0" smtClean="0">
                <a:solidFill>
                  <a:schemeClr val="bg1"/>
                </a:solidFill>
              </a:rPr>
              <a:t>Охват дополнительным образованием детей дошкольного возраста</a:t>
            </a:r>
            <a:endParaRPr lang="ru-RU" altLang="ru-RU" sz="2000" b="1" cap="all" dirty="0">
              <a:solidFill>
                <a:schemeClr val="bg1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1399698"/>
          <a:ext cx="9144000" cy="2331924"/>
        </p:xfrm>
        <a:graphic>
          <a:graphicData uri="http://schemas.openxmlformats.org/drawingml/2006/table">
            <a:tbl>
              <a:tblPr/>
              <a:tblGrid>
                <a:gridCol w="714348"/>
                <a:gridCol w="3929090"/>
                <a:gridCol w="2500330"/>
                <a:gridCol w="2000232"/>
              </a:tblGrid>
              <a:tr h="10001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231" marR="642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перечень ДОО имеющих лицензию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231" marR="642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охват детей </a:t>
                      </a: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дополнительным</a:t>
                      </a:r>
                      <a:r>
                        <a:rPr lang="ru-RU" sz="18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образованием</a:t>
                      </a: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231" marR="642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охват детей </a:t>
                      </a: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кружковой работой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231" marR="642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231" marR="642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latin typeface="Times New Roman"/>
                          <a:ea typeface="Times New Roman"/>
                          <a:cs typeface="Times New Roman"/>
                        </a:rPr>
                        <a:t>ДОО </a:t>
                      </a:r>
                      <a:r>
                        <a:rPr lang="ru-RU" sz="2300" dirty="0">
                          <a:latin typeface="Times New Roman"/>
                          <a:ea typeface="Times New Roman"/>
                          <a:cs typeface="Times New Roman"/>
                        </a:rPr>
                        <a:t>№ 10,44</a:t>
                      </a:r>
                      <a:endParaRPr lang="ru-RU" sz="2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231" marR="642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/>
                          <a:ea typeface="Times New Roman"/>
                          <a:cs typeface="Times New Roman"/>
                        </a:rPr>
                        <a:t>223 (5%)</a:t>
                      </a:r>
                      <a:endParaRPr lang="ru-RU" sz="2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231" marR="642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/>
                          <a:ea typeface="Times New Roman"/>
                          <a:cs typeface="Times New Roman"/>
                        </a:rPr>
                        <a:t>2369</a:t>
                      </a:r>
                      <a:endParaRPr lang="ru-RU" sz="2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231" marR="642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2016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231" marR="642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latin typeface="Times New Roman"/>
                          <a:ea typeface="Times New Roman"/>
                          <a:cs typeface="Times New Roman"/>
                        </a:rPr>
                        <a:t>ДОО </a:t>
                      </a:r>
                      <a:r>
                        <a:rPr lang="ru-RU" sz="2300" dirty="0">
                          <a:latin typeface="Times New Roman"/>
                          <a:ea typeface="Times New Roman"/>
                          <a:cs typeface="Times New Roman"/>
                        </a:rPr>
                        <a:t>№ 5, 10, 25, </a:t>
                      </a:r>
                      <a:r>
                        <a:rPr lang="ru-RU" sz="2300" dirty="0" smtClean="0">
                          <a:latin typeface="Times New Roman"/>
                          <a:ea typeface="Times New Roman"/>
                          <a:cs typeface="Times New Roman"/>
                        </a:rPr>
                        <a:t>44</a:t>
                      </a:r>
                      <a:endParaRPr lang="ru-RU" sz="2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231" marR="642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/>
                          <a:ea typeface="Times New Roman"/>
                          <a:cs typeface="Times New Roman"/>
                        </a:rPr>
                        <a:t>583 (12%)</a:t>
                      </a:r>
                      <a:endParaRPr lang="ru-RU" sz="2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231" marR="642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>
                          <a:latin typeface="Times New Roman"/>
                          <a:ea typeface="Times New Roman"/>
                          <a:cs typeface="Times New Roman"/>
                        </a:rPr>
                        <a:t>2435</a:t>
                      </a:r>
                      <a:endParaRPr lang="ru-RU" sz="2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231" marR="642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  <a:endParaRPr lang="ru-RU" sz="1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231" marR="642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300" dirty="0" smtClean="0">
                          <a:latin typeface="Times New Roman"/>
                          <a:ea typeface="Times New Roman"/>
                          <a:cs typeface="Times New Roman"/>
                        </a:rPr>
                        <a:t>ДОО </a:t>
                      </a:r>
                      <a:r>
                        <a:rPr lang="ru-RU" sz="2300" dirty="0">
                          <a:latin typeface="Times New Roman"/>
                          <a:ea typeface="Times New Roman"/>
                          <a:cs typeface="Times New Roman"/>
                        </a:rPr>
                        <a:t>№ 5,7,10,15,25,27, 44,50</a:t>
                      </a:r>
                      <a:endParaRPr lang="ru-RU" sz="2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231" marR="642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4231" marR="6423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4000504"/>
            <a:ext cx="9153159" cy="785818"/>
          </a:xfrm>
          <a:prstGeom prst="rect">
            <a:avLst/>
          </a:prstGeom>
          <a:noFill/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4786321"/>
          <a:ext cx="9143999" cy="2071703"/>
        </p:xfrm>
        <a:graphic>
          <a:graphicData uri="http://schemas.openxmlformats.org/drawingml/2006/table">
            <a:tbl>
              <a:tblPr/>
              <a:tblGrid>
                <a:gridCol w="2000232"/>
                <a:gridCol w="2653939"/>
                <a:gridCol w="2280745"/>
                <a:gridCol w="2209083"/>
              </a:tblGrid>
              <a:tr h="3788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 3 до 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 4 до 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 5 до 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более 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35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ДОО №</a:t>
                      </a:r>
                      <a:r>
                        <a:rPr lang="ru-RU" sz="24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35, 41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ДОО №№ </a:t>
                      </a: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5,7,8,18, </a:t>
                      </a:r>
                      <a:r>
                        <a:rPr lang="ru-RU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25, 32,39,44,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45,49,53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ДОО № №10,11,</a:t>
                      </a:r>
                      <a:r>
                        <a:rPr lang="ru-RU" sz="24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15,16,17,21,27,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34,</a:t>
                      </a:r>
                      <a:r>
                        <a:rPr lang="ru-RU" sz="24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36,47,50,52</a:t>
                      </a:r>
                      <a:endParaRPr lang="ru-RU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ДОО №№ </a:t>
                      </a:r>
                      <a:r>
                        <a:rPr lang="ru-RU" sz="2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9, 22, 28, 46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9309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среднегородской показатель 4,74 дня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0" y="406344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cap="all" dirty="0" smtClean="0">
                <a:solidFill>
                  <a:schemeClr val="bg1"/>
                </a:solidFill>
              </a:rPr>
              <a:t>Количество пропущенных дней на одного ребёнка </a:t>
            </a:r>
          </a:p>
          <a:p>
            <a:pPr algn="ctr"/>
            <a:r>
              <a:rPr lang="ru-RU" altLang="ru-RU" sz="2000" b="1" cap="all" dirty="0" smtClean="0">
                <a:solidFill>
                  <a:schemeClr val="bg1"/>
                </a:solidFill>
              </a:rPr>
              <a:t>(среднемесячный показатель)</a:t>
            </a:r>
          </a:p>
        </p:txBody>
      </p:sp>
      <p:grpSp>
        <p:nvGrpSpPr>
          <p:cNvPr id="15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>
            <a:grpSpLocks/>
          </p:cNvGrpSpPr>
          <p:nvPr/>
        </p:nvGrpSpPr>
        <p:grpSpPr bwMode="auto">
          <a:xfrm>
            <a:off x="1" y="1357299"/>
            <a:ext cx="9144000" cy="1143007"/>
            <a:chOff x="673" y="1357470"/>
            <a:chExt cx="9033048" cy="1843180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37169" y="1560693"/>
              <a:ext cx="8533064" cy="143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42354" name="TextBox 51"/>
            <p:cNvSpPr txBox="1">
              <a:spLocks noChangeArrowheads="1"/>
            </p:cNvSpPr>
            <p:nvPr/>
          </p:nvSpPr>
          <p:spPr bwMode="auto">
            <a:xfrm>
              <a:off x="673" y="1357470"/>
              <a:ext cx="999943" cy="1200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7200" b="1" dirty="0" smtClean="0">
                  <a:solidFill>
                    <a:schemeClr val="accent5">
                      <a:lumMod val="75000"/>
                    </a:schemeClr>
                  </a:solidFill>
                </a:rPr>
                <a:t>1</a:t>
              </a:r>
              <a:endParaRPr lang="ru-RU" altLang="ru-RU" sz="7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2355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sp>
        <p:nvSpPr>
          <p:cNvPr id="73" name="Прямоугольник 72"/>
          <p:cNvSpPr/>
          <p:nvPr/>
        </p:nvSpPr>
        <p:spPr bwMode="auto">
          <a:xfrm>
            <a:off x="196850" y="3106738"/>
            <a:ext cx="179388" cy="172561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1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11161"/>
            <a:ext cx="9153159" cy="402354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1" y="135828"/>
            <a:ext cx="5500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Задачи </a:t>
            </a:r>
          </a:p>
          <a:p>
            <a:pPr algn="ctr"/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Дошкольного образования</a:t>
            </a:r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00034" y="1571612"/>
            <a:ext cx="8643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обеспечить реализацию программ дошкольного образования в </a:t>
            </a:r>
          </a:p>
          <a:p>
            <a:r>
              <a:rPr lang="ru-RU" sz="2000" dirty="0" smtClean="0"/>
              <a:t>соответствии с федеральным государственным образовательным стандартом</a:t>
            </a:r>
          </a:p>
        </p:txBody>
      </p:sp>
      <p:grpSp>
        <p:nvGrpSpPr>
          <p:cNvPr id="5" name="Группа 78"/>
          <p:cNvGrpSpPr>
            <a:grpSpLocks/>
          </p:cNvGrpSpPr>
          <p:nvPr/>
        </p:nvGrpSpPr>
        <p:grpSpPr bwMode="auto">
          <a:xfrm>
            <a:off x="0" y="2428868"/>
            <a:ext cx="9144000" cy="1643074"/>
            <a:chOff x="673" y="-748768"/>
            <a:chExt cx="9033048" cy="394941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337169" y="280854"/>
              <a:ext cx="8533064" cy="143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5" name="TextBox 51"/>
            <p:cNvSpPr txBox="1">
              <a:spLocks noChangeArrowheads="1"/>
            </p:cNvSpPr>
            <p:nvPr/>
          </p:nvSpPr>
          <p:spPr bwMode="auto">
            <a:xfrm>
              <a:off x="673" y="-748768"/>
              <a:ext cx="999943" cy="2161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7200" b="1" dirty="0" smtClean="0">
                  <a:solidFill>
                    <a:schemeClr val="accent5">
                      <a:lumMod val="75000"/>
                    </a:schemeClr>
                  </a:solidFill>
                </a:rPr>
                <a:t>2</a:t>
              </a:r>
              <a:endParaRPr lang="ru-RU" altLang="ru-RU" sz="7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7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grpSp>
        <p:nvGrpSpPr>
          <p:cNvPr id="6" name="Группа 78"/>
          <p:cNvGrpSpPr>
            <a:grpSpLocks/>
          </p:cNvGrpSpPr>
          <p:nvPr/>
        </p:nvGrpSpPr>
        <p:grpSpPr bwMode="auto">
          <a:xfrm>
            <a:off x="0" y="3429000"/>
            <a:ext cx="9144000" cy="1428760"/>
            <a:chOff x="673" y="-919674"/>
            <a:chExt cx="9033048" cy="4120324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37169" y="110407"/>
              <a:ext cx="8533064" cy="1439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42" name="TextBox 51"/>
            <p:cNvSpPr txBox="1">
              <a:spLocks noChangeArrowheads="1"/>
            </p:cNvSpPr>
            <p:nvPr/>
          </p:nvSpPr>
          <p:spPr bwMode="auto">
            <a:xfrm>
              <a:off x="673" y="-919674"/>
              <a:ext cx="999943" cy="2323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7200" b="1" dirty="0" smtClean="0">
                  <a:solidFill>
                    <a:schemeClr val="accent5">
                      <a:lumMod val="75000"/>
                    </a:schemeClr>
                  </a:solidFill>
                </a:rPr>
                <a:t>3</a:t>
              </a:r>
              <a:endParaRPr lang="ru-RU" altLang="ru-RU" sz="7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3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grpSp>
        <p:nvGrpSpPr>
          <p:cNvPr id="7" name="Группа 78"/>
          <p:cNvGrpSpPr>
            <a:grpSpLocks/>
          </p:cNvGrpSpPr>
          <p:nvPr/>
        </p:nvGrpSpPr>
        <p:grpSpPr bwMode="auto">
          <a:xfrm>
            <a:off x="0" y="4214818"/>
            <a:ext cx="9144000" cy="1200329"/>
            <a:chOff x="673" y="920068"/>
            <a:chExt cx="9033048" cy="2501774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337169" y="1560693"/>
              <a:ext cx="8533064" cy="143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47" name="TextBox 51"/>
            <p:cNvSpPr txBox="1">
              <a:spLocks noChangeArrowheads="1"/>
            </p:cNvSpPr>
            <p:nvPr/>
          </p:nvSpPr>
          <p:spPr bwMode="auto">
            <a:xfrm>
              <a:off x="673" y="920068"/>
              <a:ext cx="999943" cy="250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7200" b="1" dirty="0" smtClean="0">
                  <a:solidFill>
                    <a:schemeClr val="accent5">
                      <a:lumMod val="75000"/>
                    </a:schemeClr>
                  </a:solidFill>
                </a:rPr>
                <a:t>4</a:t>
              </a:r>
              <a:endParaRPr lang="ru-RU" altLang="ru-RU" sz="7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8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642910" y="2714620"/>
            <a:ext cx="8286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обеспечить максимальный показатель посещаемости детей дошкольной организации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42910" y="3714752"/>
            <a:ext cx="8215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обеспечить получение лицензии на дополнительное образование детей</a:t>
            </a:r>
          </a:p>
        </p:txBody>
      </p:sp>
      <p:grpSp>
        <p:nvGrpSpPr>
          <p:cNvPr id="8" name="Группа 78"/>
          <p:cNvGrpSpPr>
            <a:grpSpLocks/>
          </p:cNvGrpSpPr>
          <p:nvPr/>
        </p:nvGrpSpPr>
        <p:grpSpPr bwMode="auto">
          <a:xfrm>
            <a:off x="-32" y="5143512"/>
            <a:ext cx="9144000" cy="1200329"/>
            <a:chOff x="673" y="1357470"/>
            <a:chExt cx="9033048" cy="2168249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337169" y="1560693"/>
              <a:ext cx="8533064" cy="143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61" name="TextBox 51"/>
            <p:cNvSpPr txBox="1">
              <a:spLocks noChangeArrowheads="1"/>
            </p:cNvSpPr>
            <p:nvPr/>
          </p:nvSpPr>
          <p:spPr bwMode="auto">
            <a:xfrm>
              <a:off x="673" y="1357470"/>
              <a:ext cx="999943" cy="2168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7200" b="1" dirty="0" smtClean="0">
                  <a:solidFill>
                    <a:schemeClr val="accent5">
                      <a:lumMod val="75000"/>
                    </a:schemeClr>
                  </a:solidFill>
                </a:rPr>
                <a:t>5</a:t>
              </a:r>
              <a:endParaRPr lang="ru-RU" altLang="ru-RU" sz="7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62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sp>
        <p:nvSpPr>
          <p:cNvPr id="63" name="Прямоугольник 62"/>
          <p:cNvSpPr/>
          <p:nvPr/>
        </p:nvSpPr>
        <p:spPr>
          <a:xfrm>
            <a:off x="642910" y="4643446"/>
            <a:ext cx="8215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продолжить работу по повышению компетентности педагогов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714348" y="5572140"/>
            <a:ext cx="40924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создать службы примирения в ДОО</a:t>
            </a:r>
            <a:endParaRPr lang="ru-RU" dirty="0" smtClean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0342" y="4616913"/>
            <a:ext cx="1428729" cy="216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3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54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5329246" cy="1143000"/>
          </a:xfrm>
        </p:spPr>
        <p:txBody>
          <a:bodyPr>
            <a:normAutofit/>
          </a:bodyPr>
          <a:lstStyle/>
          <a:p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ea typeface="+mn-ea"/>
                <a:cs typeface="Arial" pitchFamily="34" charset="0"/>
              </a:rPr>
              <a:t>Динамика увеличения численности обучающихся</a:t>
            </a:r>
            <a:endParaRPr lang="ru-RU" sz="2400" b="1" kern="1400" cap="all" dirty="0">
              <a:ln w="0"/>
              <a:solidFill>
                <a:srgbClr val="5077A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11161"/>
            <a:ext cx="9153159" cy="402354"/>
          </a:xfrm>
          <a:prstGeom prst="rect">
            <a:avLst/>
          </a:prstGeom>
          <a:noFill/>
        </p:spPr>
      </p:pic>
      <p:grpSp>
        <p:nvGrpSpPr>
          <p:cNvPr id="4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7" name="Объект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63591716"/>
              </p:ext>
            </p:extLst>
          </p:nvPr>
        </p:nvGraphicFramePr>
        <p:xfrm>
          <a:off x="0" y="1214421"/>
          <a:ext cx="9144000" cy="5643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6470636"/>
            <a:ext cx="9153159" cy="402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1026576"/>
            <a:ext cx="9153159" cy="402354"/>
          </a:xfrm>
          <a:prstGeom prst="rect">
            <a:avLst/>
          </a:prstGeom>
          <a:noFill/>
        </p:spPr>
      </p:pic>
      <p:sp>
        <p:nvSpPr>
          <p:cNvPr id="87044" name="TextBox 17"/>
          <p:cNvSpPr txBox="1">
            <a:spLocks noChangeArrowheads="1"/>
          </p:cNvSpPr>
          <p:nvPr/>
        </p:nvSpPr>
        <p:spPr bwMode="auto">
          <a:xfrm>
            <a:off x="0" y="102711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>
                <a:solidFill>
                  <a:schemeClr val="bg1"/>
                </a:solidFill>
              </a:rPr>
              <a:t>ЧИТАТЕЛЬСКАЯ ГРАМОТНОСТЬ</a:t>
            </a:r>
          </a:p>
        </p:txBody>
      </p:sp>
      <p:sp>
        <p:nvSpPr>
          <p:cNvPr id="87047" name="TextBox 22"/>
          <p:cNvSpPr txBox="1">
            <a:spLocks noChangeArrowheads="1"/>
          </p:cNvSpPr>
          <p:nvPr/>
        </p:nvSpPr>
        <p:spPr bwMode="auto">
          <a:xfrm>
            <a:off x="6321425" y="2360092"/>
            <a:ext cx="2524125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ru-RU" sz="2400" dirty="0" smtClean="0"/>
              <a:t>город </a:t>
            </a:r>
            <a:r>
              <a:rPr lang="ru-RU" altLang="ru-RU" sz="2400" dirty="0"/>
              <a:t>– </a:t>
            </a:r>
            <a:r>
              <a:rPr lang="ru-RU" altLang="ru-RU" sz="2400" dirty="0" smtClean="0"/>
              <a:t>76,49 %</a:t>
            </a:r>
            <a:endParaRPr lang="ru-RU" altLang="ru-RU" sz="2400" dirty="0"/>
          </a:p>
          <a:p>
            <a:pPr>
              <a:spcAft>
                <a:spcPts val="600"/>
              </a:spcAft>
            </a:pPr>
            <a:r>
              <a:rPr lang="ru-RU" altLang="ru-RU" sz="2400" dirty="0" smtClean="0"/>
              <a:t>край – 66,23 </a:t>
            </a:r>
            <a:r>
              <a:rPr lang="ru-RU" altLang="ru-RU" sz="2400" dirty="0"/>
              <a:t>%</a:t>
            </a:r>
          </a:p>
        </p:txBody>
      </p:sp>
      <p:sp>
        <p:nvSpPr>
          <p:cNvPr id="87048" name="TextBox 23"/>
          <p:cNvSpPr txBox="1">
            <a:spLocks noChangeArrowheads="1"/>
          </p:cNvSpPr>
          <p:nvPr/>
        </p:nvSpPr>
        <p:spPr bwMode="auto">
          <a:xfrm>
            <a:off x="3703638" y="2360092"/>
            <a:ext cx="2422525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ru-RU" sz="2400" dirty="0"/>
              <a:t>город – </a:t>
            </a:r>
            <a:r>
              <a:rPr lang="ru-RU" altLang="ru-RU" sz="2400" dirty="0" smtClean="0"/>
              <a:t>76,98 %</a:t>
            </a:r>
            <a:endParaRPr lang="ru-RU" altLang="ru-RU" sz="2400" dirty="0"/>
          </a:p>
          <a:p>
            <a:pPr>
              <a:spcAft>
                <a:spcPts val="600"/>
              </a:spcAft>
            </a:pPr>
            <a:r>
              <a:rPr lang="ru-RU" altLang="ru-RU" sz="2400" dirty="0" smtClean="0"/>
              <a:t>край </a:t>
            </a:r>
            <a:r>
              <a:rPr lang="ru-RU" altLang="ru-RU" sz="2400" dirty="0"/>
              <a:t>– </a:t>
            </a:r>
            <a:r>
              <a:rPr lang="ru-RU" altLang="ru-RU" sz="2400" dirty="0" smtClean="0"/>
              <a:t>70,75 %</a:t>
            </a:r>
            <a:endParaRPr lang="ru-RU" altLang="ru-RU" sz="2400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6138863" y="2533649"/>
            <a:ext cx="0" cy="576263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6292057" y="658018"/>
            <a:ext cx="0" cy="5399087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s://prouchebu.com/wp-content/uploads/2016/05/children_dyslexia-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830" y="1564588"/>
            <a:ext cx="3072261" cy="20496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85720" y="357166"/>
            <a:ext cx="43937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Результаты 4-х классов</a:t>
            </a:r>
          </a:p>
        </p:txBody>
      </p:sp>
      <p:sp>
        <p:nvSpPr>
          <p:cNvPr id="19" name="Прямоугольник 20"/>
          <p:cNvSpPr>
            <a:spLocks noChangeArrowheads="1"/>
          </p:cNvSpPr>
          <p:nvPr/>
        </p:nvSpPr>
        <p:spPr bwMode="auto">
          <a:xfrm>
            <a:off x="3357554" y="1782763"/>
            <a:ext cx="57848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solidFill>
                  <a:srgbClr val="5077A6"/>
                </a:solidFill>
              </a:rPr>
              <a:t>     </a:t>
            </a:r>
            <a:r>
              <a:rPr lang="ru-RU" altLang="ru-RU" sz="2400" b="1" dirty="0" smtClean="0">
                <a:solidFill>
                  <a:srgbClr val="5077A6"/>
                </a:solidFill>
              </a:rPr>
              <a:t>2015-2016 </a:t>
            </a:r>
            <a:r>
              <a:rPr lang="ru-RU" altLang="ru-RU" sz="2400" b="1" dirty="0" err="1" smtClean="0">
                <a:solidFill>
                  <a:srgbClr val="5077A6"/>
                </a:solidFill>
              </a:rPr>
              <a:t>уч.год</a:t>
            </a:r>
            <a:r>
              <a:rPr lang="ru-RU" altLang="ru-RU" sz="2400" b="1" dirty="0" smtClean="0">
                <a:solidFill>
                  <a:srgbClr val="5077A6"/>
                </a:solidFill>
              </a:rPr>
              <a:t>        2016-2017 </a:t>
            </a:r>
            <a:r>
              <a:rPr lang="ru-RU" altLang="ru-RU" sz="2400" b="1" dirty="0" err="1" smtClean="0">
                <a:solidFill>
                  <a:srgbClr val="5077A6"/>
                </a:solidFill>
              </a:rPr>
              <a:t>уч.год</a:t>
            </a:r>
            <a:endParaRPr lang="ru-RU" altLang="ru-RU" sz="2400" b="1" dirty="0">
              <a:solidFill>
                <a:srgbClr val="5077A6"/>
              </a:solidFill>
            </a:endParaRPr>
          </a:p>
        </p:txBody>
      </p:sp>
      <p:pic>
        <p:nvPicPr>
          <p:cNvPr id="20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3857628"/>
            <a:ext cx="9153159" cy="402354"/>
          </a:xfrm>
          <a:prstGeom prst="rect">
            <a:avLst/>
          </a:prstGeom>
          <a:noFill/>
        </p:spPr>
      </p:pic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3046383" y="5192936"/>
            <a:ext cx="2524125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ru-RU" sz="2400" dirty="0" smtClean="0"/>
              <a:t>город </a:t>
            </a:r>
            <a:r>
              <a:rPr lang="ru-RU" altLang="ru-RU" sz="2400" dirty="0"/>
              <a:t>– </a:t>
            </a:r>
            <a:r>
              <a:rPr lang="ru-RU" altLang="ru-RU" sz="2400" dirty="0" smtClean="0"/>
              <a:t>78,76 </a:t>
            </a:r>
            <a:r>
              <a:rPr lang="ru-RU" altLang="ru-RU" sz="2400" dirty="0"/>
              <a:t>%,</a:t>
            </a:r>
          </a:p>
          <a:p>
            <a:pPr>
              <a:spcAft>
                <a:spcPts val="600"/>
              </a:spcAft>
            </a:pPr>
            <a:r>
              <a:rPr lang="ru-RU" altLang="ru-RU" sz="2400" dirty="0" smtClean="0"/>
              <a:t>край – 77,04 </a:t>
            </a:r>
            <a:r>
              <a:rPr lang="ru-RU" altLang="ru-RU" sz="2400" dirty="0"/>
              <a:t>%</a:t>
            </a: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428596" y="5192936"/>
            <a:ext cx="2422525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ru-RU" sz="2400" dirty="0"/>
              <a:t>город – </a:t>
            </a:r>
            <a:r>
              <a:rPr lang="ru-RU" altLang="ru-RU" sz="2400" dirty="0" smtClean="0"/>
              <a:t>77,45 </a:t>
            </a:r>
            <a:r>
              <a:rPr lang="ru-RU" altLang="ru-RU" sz="2400" dirty="0"/>
              <a:t>%,</a:t>
            </a:r>
          </a:p>
          <a:p>
            <a:pPr>
              <a:spcAft>
                <a:spcPts val="600"/>
              </a:spcAft>
            </a:pPr>
            <a:r>
              <a:rPr lang="ru-RU" altLang="ru-RU" sz="2400" dirty="0" smtClean="0"/>
              <a:t>край </a:t>
            </a:r>
            <a:r>
              <a:rPr lang="ru-RU" altLang="ru-RU" sz="2400" dirty="0"/>
              <a:t>– </a:t>
            </a:r>
            <a:r>
              <a:rPr lang="ru-RU" altLang="ru-RU" sz="2400" dirty="0" smtClean="0"/>
              <a:t>75,02 </a:t>
            </a:r>
            <a:r>
              <a:rPr lang="ru-RU" altLang="ru-RU" sz="2400" dirty="0"/>
              <a:t>%,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2863821" y="5321523"/>
            <a:ext cx="0" cy="576263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3017015" y="3445892"/>
            <a:ext cx="0" cy="5399087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0"/>
          <p:cNvSpPr>
            <a:spLocks noChangeArrowheads="1"/>
          </p:cNvSpPr>
          <p:nvPr/>
        </p:nvSpPr>
        <p:spPr bwMode="auto">
          <a:xfrm>
            <a:off x="246033" y="4615607"/>
            <a:ext cx="5621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1" dirty="0" smtClean="0">
                <a:solidFill>
                  <a:srgbClr val="5077A6"/>
                </a:solidFill>
              </a:rPr>
              <a:t>     </a:t>
            </a:r>
            <a:r>
              <a:rPr lang="ru-RU" altLang="ru-RU" sz="2400" b="1" dirty="0" smtClean="0">
                <a:solidFill>
                  <a:srgbClr val="5077A6"/>
                </a:solidFill>
              </a:rPr>
              <a:t>2015-2016 </a:t>
            </a:r>
            <a:r>
              <a:rPr lang="ru-RU" altLang="ru-RU" sz="2400" b="1" dirty="0" err="1" smtClean="0">
                <a:solidFill>
                  <a:srgbClr val="5077A6"/>
                </a:solidFill>
              </a:rPr>
              <a:t>уч.год</a:t>
            </a:r>
            <a:r>
              <a:rPr lang="ru-RU" altLang="ru-RU" sz="2400" b="1" dirty="0" smtClean="0">
                <a:solidFill>
                  <a:srgbClr val="5077A6"/>
                </a:solidFill>
              </a:rPr>
              <a:t>      2016-2017 </a:t>
            </a:r>
            <a:r>
              <a:rPr lang="ru-RU" altLang="ru-RU" sz="2400" b="1" dirty="0" err="1" smtClean="0">
                <a:solidFill>
                  <a:srgbClr val="5077A6"/>
                </a:solidFill>
              </a:rPr>
              <a:t>уч.год</a:t>
            </a:r>
            <a:endParaRPr lang="ru-RU" altLang="ru-RU" sz="2400" b="1" dirty="0">
              <a:solidFill>
                <a:srgbClr val="5077A6"/>
              </a:solidFill>
            </a:endParaRPr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0820" y="4440610"/>
            <a:ext cx="3071101" cy="2048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8" name="Прямоугольник 27"/>
          <p:cNvSpPr/>
          <p:nvPr/>
        </p:nvSpPr>
        <p:spPr>
          <a:xfrm>
            <a:off x="3428992" y="3857628"/>
            <a:ext cx="2475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cap="all" dirty="0" smtClean="0">
                <a:solidFill>
                  <a:schemeClr val="bg1"/>
                </a:solidFill>
              </a:rPr>
              <a:t>Групповой проект</a:t>
            </a:r>
            <a:endParaRPr lang="ru-RU" altLang="ru-RU" sz="2000" b="1" cap="all" dirty="0">
              <a:solidFill>
                <a:schemeClr val="bg1"/>
              </a:solidFill>
            </a:endParaRPr>
          </a:p>
        </p:txBody>
      </p:sp>
      <p:grpSp>
        <p:nvGrpSpPr>
          <p:cNvPr id="29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C:\Users\zalega\Desktop\!!!!!!!!1\1111.png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676" y="5286423"/>
            <a:ext cx="2204924" cy="14572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6" descr="C:\Users\zalega\Desktop\!!!!!!!!1\111111.pn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5302817"/>
            <a:ext cx="2122472" cy="14027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0" name="Таблица 29"/>
          <p:cNvGraphicFramePr>
            <a:graphicFrameLocks noGrp="1"/>
          </p:cNvGraphicFramePr>
          <p:nvPr/>
        </p:nvGraphicFramePr>
        <p:xfrm>
          <a:off x="4929190" y="2500306"/>
          <a:ext cx="3786214" cy="26432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4692"/>
                <a:gridCol w="961522"/>
              </a:tblGrid>
              <a:tr h="3776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Литература</a:t>
                      </a: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15,8%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77601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Английский язык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5,1%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77601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История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4,5%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77601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Информатика и ИКТ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4,3%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77601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Обществознание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1,9%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77601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Биология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1,2%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77601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География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0,8%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</a:tbl>
          </a:graphicData>
        </a:graphic>
      </p:graphicFrame>
      <p:pic>
        <p:nvPicPr>
          <p:cNvPr id="13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857232"/>
            <a:ext cx="9153159" cy="556283"/>
          </a:xfrm>
          <a:prstGeom prst="rect">
            <a:avLst/>
          </a:prstGeom>
          <a:noFill/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285720" y="267227"/>
            <a:ext cx="4857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Низкие Результаты ГИА-9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0" y="857232"/>
          <a:ext cx="9144000" cy="794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0"/>
              </a:tblGrid>
              <a:tr h="794276">
                <a:tc>
                  <a:txBody>
                    <a:bodyPr/>
                    <a:lstStyle/>
                    <a:p>
                      <a:pPr algn="l"/>
                      <a:r>
                        <a:rPr lang="ru-RU" altLang="ru-RU" sz="2000" b="1" kern="1200" cap="all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обучающихся,</a:t>
                      </a:r>
                      <a:r>
                        <a:rPr lang="ru-RU" altLang="ru-RU" sz="2000" b="1" kern="1200" cap="all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ru-RU" sz="2000" b="1" kern="1200" cap="all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не получивших аттестаты</a:t>
                      </a:r>
                    </a:p>
                    <a:p>
                      <a:pPr algn="ctr"/>
                      <a:endParaRPr lang="ru-RU" sz="1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41" marB="4564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57150" y="1371600"/>
          <a:ext cx="3929058" cy="548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7290"/>
                <a:gridCol w="785818"/>
                <a:gridCol w="928694"/>
                <a:gridCol w="857256"/>
              </a:tblGrid>
              <a:tr h="3464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ОО</a:t>
                      </a: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ru-RU" sz="1800" b="1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ru-RU" sz="1800" b="1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ru-RU" sz="1800" b="1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СОШ №2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СОШ №3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СОШ №5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СОШ №6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СОШ №7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ООШ №8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ООШ №9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СОШ №11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СОШ №15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ООШ №17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СОШ №19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ООШ №20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СОШ №21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ООШ №22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</a:tbl>
          </a:graphicData>
        </a:graphic>
      </p:graphicFrame>
      <p:sp>
        <p:nvSpPr>
          <p:cNvPr id="23" name="Скругленный прямоугольник 22"/>
          <p:cNvSpPr/>
          <p:nvPr/>
        </p:nvSpPr>
        <p:spPr>
          <a:xfrm>
            <a:off x="4876802" y="1571612"/>
            <a:ext cx="3857652" cy="92869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cap="all" dirty="0" smtClean="0">
                <a:solidFill>
                  <a:schemeClr val="bg1"/>
                </a:solidFill>
              </a:rPr>
              <a:t>ДОЛЯ УЧЕНИКОВ, </a:t>
            </a:r>
          </a:p>
          <a:p>
            <a:pPr algn="ctr"/>
            <a:r>
              <a:rPr lang="ru-RU" altLang="ru-RU" sz="2000" b="1" cap="all" dirty="0" smtClean="0">
                <a:solidFill>
                  <a:schemeClr val="bg1"/>
                </a:solidFill>
              </a:rPr>
              <a:t>НЕ СДАВШИХ ОГЭ</a:t>
            </a:r>
          </a:p>
          <a:p>
            <a:pPr algn="ctr"/>
            <a:r>
              <a:rPr lang="ru-RU" altLang="ru-RU" sz="2000" b="1" cap="all" dirty="0" smtClean="0">
                <a:solidFill>
                  <a:schemeClr val="bg1"/>
                </a:solidFill>
              </a:rPr>
              <a:t> (ПРЕДМЕТЫ ПО ВЫБОРУ)</a:t>
            </a:r>
            <a:endParaRPr lang="ru-RU" altLang="ru-RU" sz="2000" b="1" cap="all" dirty="0">
              <a:solidFill>
                <a:schemeClr val="bg1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1142984"/>
            <a:ext cx="9153159" cy="402354"/>
          </a:xfrm>
          <a:prstGeom prst="rect">
            <a:avLst/>
          </a:prstGeom>
          <a:noFill/>
        </p:spPr>
      </p:pic>
      <p:grpSp>
        <p:nvGrpSpPr>
          <p:cNvPr id="6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0" y="0"/>
            <a:ext cx="70008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ВЗАИМОДЕЙСТВИЕ С ПРОФЕССИОНАЛЬНЫМИ </a:t>
            </a:r>
          </a:p>
          <a:p>
            <a:pPr algn="ctr"/>
            <a:r>
              <a:rPr lang="ru-RU" alt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ОРГАНИЗАЦИЯМИ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86050" y="1500174"/>
            <a:ext cx="6357950" cy="1815882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marL="357188">
              <a:spcAft>
                <a:spcPts val="800"/>
              </a:spcAft>
              <a:defRPr/>
            </a:pPr>
            <a:r>
              <a:rPr lang="ru-RU" sz="2000" b="1" cap="all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КГБПОУ «</a:t>
            </a:r>
            <a:r>
              <a:rPr lang="ru-RU" sz="2000" b="1" cap="all" dirty="0" err="1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Канский</a:t>
            </a:r>
            <a:r>
              <a:rPr lang="ru-RU" sz="2000" b="1" cap="all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 технологический колледж»  </a:t>
            </a:r>
            <a:r>
              <a:rPr lang="ru-RU" dirty="0" smtClean="0">
                <a:latin typeface="Arial" charset="0"/>
                <a:cs typeface="+mn-cs"/>
              </a:rPr>
              <a:t>ПРОФЕССИОНАЛЬНЫЕ ПРОБЫ </a:t>
            </a:r>
            <a:r>
              <a:rPr lang="ru-RU" dirty="0" smtClean="0">
                <a:latin typeface="Arial" charset="0"/>
              </a:rPr>
              <a:t>(</a:t>
            </a:r>
            <a:r>
              <a:rPr lang="ru-RU" dirty="0" smtClean="0">
                <a:latin typeface="Arial" charset="0"/>
                <a:cs typeface="+mn-cs"/>
              </a:rPr>
              <a:t>электромонтажник  по </a:t>
            </a:r>
            <a:r>
              <a:rPr lang="ru-RU" dirty="0">
                <a:latin typeface="Arial" charset="0"/>
                <a:cs typeface="+mn-cs"/>
              </a:rPr>
              <a:t>освещению </a:t>
            </a:r>
            <a:r>
              <a:rPr lang="ru-RU" dirty="0" smtClean="0">
                <a:latin typeface="Arial" charset="0"/>
                <a:cs typeface="+mn-cs"/>
              </a:rPr>
              <a:t>и </a:t>
            </a:r>
            <a:r>
              <a:rPr lang="ru-RU" dirty="0">
                <a:latin typeface="Arial" charset="0"/>
                <a:cs typeface="+mn-cs"/>
              </a:rPr>
              <a:t>осветительным </a:t>
            </a:r>
            <a:r>
              <a:rPr lang="ru-RU" dirty="0" smtClean="0">
                <a:latin typeface="Arial" charset="0"/>
                <a:cs typeface="+mn-cs"/>
              </a:rPr>
              <a:t>сетям, экономика </a:t>
            </a:r>
            <a:r>
              <a:rPr lang="ru-RU" dirty="0">
                <a:latin typeface="Arial" charset="0"/>
                <a:cs typeface="+mn-cs"/>
              </a:rPr>
              <a:t>и бухгалтерский </a:t>
            </a:r>
            <a:r>
              <a:rPr lang="ru-RU" dirty="0" smtClean="0">
                <a:latin typeface="Arial" charset="0"/>
                <a:cs typeface="+mn-cs"/>
              </a:rPr>
              <a:t>учет, сервис </a:t>
            </a:r>
            <a:r>
              <a:rPr lang="ru-RU" dirty="0">
                <a:latin typeface="Arial" charset="0"/>
                <a:cs typeface="+mn-cs"/>
              </a:rPr>
              <a:t>на транспорте</a:t>
            </a:r>
            <a:r>
              <a:rPr lang="ru-RU" dirty="0" smtClean="0">
                <a:latin typeface="Arial" charset="0"/>
                <a:cs typeface="+mn-cs"/>
              </a:rPr>
              <a:t>, информационные </a:t>
            </a:r>
            <a:r>
              <a:rPr lang="ru-RU" dirty="0">
                <a:latin typeface="Arial" charset="0"/>
                <a:cs typeface="+mn-cs"/>
              </a:rPr>
              <a:t>системы</a:t>
            </a:r>
            <a:r>
              <a:rPr lang="ru-RU" dirty="0" smtClean="0">
                <a:latin typeface="Arial" charset="0"/>
                <a:cs typeface="+mn-cs"/>
              </a:rPr>
              <a:t>, технологии </a:t>
            </a:r>
            <a:r>
              <a:rPr lang="ru-RU" dirty="0">
                <a:latin typeface="Arial" charset="0"/>
                <a:cs typeface="+mn-cs"/>
              </a:rPr>
              <a:t>лесозаготовок</a:t>
            </a:r>
            <a:r>
              <a:rPr lang="ru-RU" dirty="0" smtClean="0">
                <a:latin typeface="Arial" charset="0"/>
                <a:cs typeface="+mn-cs"/>
              </a:rPr>
              <a:t>, продавец  и другие)</a:t>
            </a:r>
            <a:endParaRPr lang="ru-RU" dirty="0">
              <a:latin typeface="Arial" charset="0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28926" y="1571612"/>
            <a:ext cx="46038" cy="1003300"/>
          </a:xfrm>
          <a:prstGeom prst="rect">
            <a:avLst/>
          </a:prstGeom>
          <a:solidFill>
            <a:srgbClr val="5077A6"/>
          </a:solidFill>
          <a:ln w="381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818578" y="3337798"/>
            <a:ext cx="6325422" cy="1815882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marL="357188">
              <a:spcAft>
                <a:spcPts val="800"/>
              </a:spcAft>
              <a:defRPr/>
            </a:pPr>
            <a:r>
              <a:rPr lang="ru-RU" sz="2000" b="1" cap="all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КГБПОУ «</a:t>
            </a:r>
            <a:r>
              <a:rPr lang="ru-RU" sz="2000" b="1" cap="all" dirty="0" err="1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Канский</a:t>
            </a:r>
            <a:r>
              <a:rPr lang="ru-RU" sz="2000" b="1" cap="all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 политехнический колледж» </a:t>
            </a:r>
            <a:r>
              <a:rPr lang="ru-RU" dirty="0" smtClean="0">
                <a:latin typeface="Arial" charset="0"/>
                <a:cs typeface="+mn-cs"/>
              </a:rPr>
              <a:t>ПРОФЕССИОНАЛЬНЫЕ ПРОБЫ </a:t>
            </a:r>
            <a:r>
              <a:rPr lang="ru-RU" dirty="0" smtClean="0">
                <a:latin typeface="Arial" charset="0"/>
              </a:rPr>
              <a:t>(лаборант – эколог, мастер по обработке цифровой информации, штукатур – маляр, монтажник, лаборант – аналитик, вычислительная техника в нашей жизни и другие )</a:t>
            </a:r>
            <a:endParaRPr lang="ru-RU" dirty="0"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86050" y="5124216"/>
            <a:ext cx="6357950" cy="1631216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marL="357188">
              <a:defRPr/>
            </a:pPr>
            <a:r>
              <a:rPr lang="ru-RU" sz="2000" b="1" cap="all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КГБПОУ «КТОТ и с/</a:t>
            </a:r>
            <a:r>
              <a:rPr lang="ru-RU" sz="2000" b="1" cap="all" dirty="0" err="1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х</a:t>
            </a:r>
            <a:r>
              <a:rPr lang="ru-RU" sz="2000" b="1" cap="all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</a:rPr>
              <a:t>» </a:t>
            </a:r>
          </a:p>
          <a:p>
            <a:pPr marL="357188">
              <a:defRPr/>
            </a:pPr>
            <a:r>
              <a:rPr lang="ru-RU" dirty="0" smtClean="0">
                <a:latin typeface="Arial" charset="0"/>
                <a:cs typeface="+mn-cs"/>
              </a:rPr>
              <a:t>ПРОФЕССИОНАЛЬНЫЕ ПРОБЫ (в</a:t>
            </a:r>
            <a:r>
              <a:rPr lang="ru-RU" sz="2000" dirty="0" smtClean="0">
                <a:latin typeface="Arial" charset="0"/>
              </a:rPr>
              <a:t>олшебство кондитера, приемы безаварийного вождения автомобиля, тракторист-машинист сельскохозяйственного производства и другие)             </a:t>
            </a:r>
          </a:p>
        </p:txBody>
      </p:sp>
      <p:pic>
        <p:nvPicPr>
          <p:cNvPr id="16" name="Рисунок 15" descr="3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85" y="1952821"/>
            <a:ext cx="2564546" cy="39375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EAEAEA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945141" y="3494417"/>
            <a:ext cx="46038" cy="1003300"/>
          </a:xfrm>
          <a:prstGeom prst="rect">
            <a:avLst/>
          </a:prstGeom>
          <a:solidFill>
            <a:srgbClr val="5077A6"/>
          </a:solidFill>
          <a:ln w="381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928926" y="5323187"/>
            <a:ext cx="46038" cy="1003300"/>
          </a:xfrm>
          <a:prstGeom prst="rect">
            <a:avLst/>
          </a:prstGeom>
          <a:solidFill>
            <a:srgbClr val="5077A6"/>
          </a:solidFill>
          <a:ln w="381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32" y="1026576"/>
            <a:ext cx="9153159" cy="402354"/>
          </a:xfrm>
          <a:prstGeom prst="rect">
            <a:avLst/>
          </a:prstGeom>
          <a:noFill/>
        </p:spPr>
      </p:pic>
      <p:graphicFrame>
        <p:nvGraphicFramePr>
          <p:cNvPr id="30" name="Таблица 29"/>
          <p:cNvGraphicFramePr>
            <a:graphicFrameLocks noGrp="1"/>
          </p:cNvGraphicFramePr>
          <p:nvPr/>
        </p:nvGraphicFramePr>
        <p:xfrm>
          <a:off x="0" y="1395398"/>
          <a:ext cx="9143999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1134"/>
                <a:gridCol w="1107400"/>
                <a:gridCol w="1228657"/>
                <a:gridCol w="2140242"/>
                <a:gridCol w="1183283"/>
                <a:gridCol w="1183283"/>
              </a:tblGrid>
              <a:tr h="3464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Русский язык</a:t>
                      </a:r>
                      <a:endParaRPr lang="ru-RU" sz="18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66,81%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69,29%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Обществознание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52,68%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55,32%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Математика</a:t>
                      </a:r>
                      <a:r>
                        <a:rPr lang="ru-RU" sz="1800" baseline="0" dirty="0" smtClean="0">
                          <a:latin typeface="Arial" pitchFamily="34" charset="0"/>
                          <a:cs typeface="Arial" pitchFamily="34" charset="0"/>
                        </a:rPr>
                        <a:t> проф.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42,18%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45,1%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Химия 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54,76%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51,31%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Физика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49,87%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51,11%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История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51,19%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55,7%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latin typeface="Arial" pitchFamily="34" charset="0"/>
                          <a:cs typeface="Arial" pitchFamily="34" charset="0"/>
                        </a:rPr>
                        <a:t>Информатика</a:t>
                      </a:r>
                      <a:endParaRPr lang="ru-RU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54,3%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56,37%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География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51,25%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57,14%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Биология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48,85%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53,79%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Английский язык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64,8%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73,45%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  <a:tr h="346404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Литература</a:t>
                      </a:r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56,37%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5077A6"/>
                          </a:solidFill>
                          <a:latin typeface="Arial" pitchFamily="34" charset="0"/>
                          <a:cs typeface="Arial" pitchFamily="34" charset="0"/>
                        </a:rPr>
                        <a:t>60,95%</a:t>
                      </a:r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l"/>
                      <a:endParaRPr lang="ru-RU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5077A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0" y="1071546"/>
          <a:ext cx="9143999" cy="3656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6385"/>
                <a:gridCol w="1082149"/>
                <a:gridCol w="1228657"/>
                <a:gridCol w="2140242"/>
                <a:gridCol w="1183283"/>
                <a:gridCol w="1183283"/>
              </a:tblGrid>
              <a:tr h="365125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ПРЕДМЕТ</a:t>
                      </a:r>
                      <a:endParaRPr lang="ru-RU" sz="1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41" marB="4564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КРАЙ</a:t>
                      </a:r>
                      <a:endParaRPr lang="ru-RU" sz="1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41" marB="4564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41" marB="4564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ПРЕДМЕТ</a:t>
                      </a:r>
                      <a:endParaRPr lang="ru-RU" sz="1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41" marB="4564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КРАЙ</a:t>
                      </a:r>
                      <a:endParaRPr lang="ru-RU" sz="1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41" marB="4564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ГОРОД</a:t>
                      </a:r>
                      <a:endParaRPr lang="ru-RU" sz="1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41" marB="4564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285720" y="357167"/>
            <a:ext cx="43577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Результаты ГИА-11</a:t>
            </a:r>
          </a:p>
        </p:txBody>
      </p:sp>
      <p:pic>
        <p:nvPicPr>
          <p:cNvPr id="18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3590928"/>
            <a:ext cx="9153159" cy="402354"/>
          </a:xfrm>
          <a:prstGeom prst="rect">
            <a:avLst/>
          </a:prstGeom>
          <a:noFill/>
        </p:spPr>
      </p:pic>
      <p:sp>
        <p:nvSpPr>
          <p:cNvPr id="19" name="TextBox 31"/>
          <p:cNvSpPr txBox="1">
            <a:spLocks noChangeArrowheads="1"/>
          </p:cNvSpPr>
          <p:nvPr/>
        </p:nvSpPr>
        <p:spPr bwMode="auto">
          <a:xfrm>
            <a:off x="0" y="3974036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4013" indent="-354013">
              <a:buFont typeface="Arial" pitchFamily="34" charset="0"/>
              <a:buChar char="–"/>
            </a:pPr>
            <a:r>
              <a:rPr lang="ru-RU" altLang="ru-RU" sz="2000" b="1" dirty="0" smtClean="0">
                <a:solidFill>
                  <a:srgbClr val="5077A6"/>
                </a:solidFill>
              </a:rPr>
              <a:t>МАОУ гимназия №4</a:t>
            </a:r>
            <a:r>
              <a:rPr lang="ru-RU" altLang="ru-RU" sz="2000" dirty="0" smtClean="0">
                <a:solidFill>
                  <a:srgbClr val="5077A6"/>
                </a:solidFill>
              </a:rPr>
              <a:t>, </a:t>
            </a:r>
            <a:r>
              <a:rPr lang="ru-RU" altLang="ru-RU" sz="2000" b="1" dirty="0" err="1" smtClean="0"/>
              <a:t>Юськив</a:t>
            </a:r>
            <a:r>
              <a:rPr lang="ru-RU" altLang="ru-RU" sz="2000" b="1" dirty="0" smtClean="0"/>
              <a:t> Юлия </a:t>
            </a:r>
            <a:r>
              <a:rPr lang="ru-RU" altLang="ru-RU" sz="2000" dirty="0"/>
              <a:t/>
            </a:r>
            <a:br>
              <a:rPr lang="ru-RU" altLang="ru-RU" sz="2000" dirty="0"/>
            </a:br>
            <a:r>
              <a:rPr lang="ru-RU" altLang="ru-RU" sz="1600" dirty="0" smtClean="0"/>
              <a:t>русский язык: педагог </a:t>
            </a:r>
            <a:r>
              <a:rPr lang="ru-RU" altLang="ru-RU" sz="2000" dirty="0" smtClean="0"/>
              <a:t>– </a:t>
            </a:r>
            <a:r>
              <a:rPr lang="ru-RU" altLang="ru-RU" sz="2000" dirty="0" err="1" smtClean="0"/>
              <a:t>Менщикова</a:t>
            </a:r>
            <a:r>
              <a:rPr lang="ru-RU" altLang="ru-RU" sz="2000" dirty="0" smtClean="0"/>
              <a:t> Т.А.</a:t>
            </a:r>
            <a:endParaRPr lang="ru-RU" altLang="ru-RU" sz="2000" b="1" dirty="0" smtClean="0"/>
          </a:p>
          <a:p>
            <a:pPr marL="354013" indent="-354013"/>
            <a:r>
              <a:rPr lang="ru-RU" altLang="ru-RU" sz="1600" dirty="0" smtClean="0"/>
              <a:t>	химия : педагог </a:t>
            </a:r>
            <a:r>
              <a:rPr lang="ru-RU" altLang="ru-RU" sz="2000" dirty="0" smtClean="0"/>
              <a:t>– </a:t>
            </a:r>
            <a:r>
              <a:rPr lang="ru-RU" altLang="ru-RU" sz="2000" dirty="0" err="1" smtClean="0"/>
              <a:t>Рулькевич</a:t>
            </a:r>
            <a:r>
              <a:rPr lang="ru-RU" altLang="ru-RU" sz="2000" dirty="0" smtClean="0"/>
              <a:t> В.П.</a:t>
            </a:r>
            <a:r>
              <a:rPr lang="ru-RU" altLang="ru-RU" sz="1600" dirty="0"/>
              <a:t/>
            </a:r>
            <a:br>
              <a:rPr lang="ru-RU" altLang="ru-RU" sz="1600" dirty="0"/>
            </a:br>
            <a:endParaRPr lang="ru-RU" alt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500166" y="3571876"/>
            <a:ext cx="70540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cap="all" dirty="0" smtClean="0">
                <a:solidFill>
                  <a:schemeClr val="bg1"/>
                </a:solidFill>
              </a:rPr>
              <a:t>Выпускники, выполнившие задания </a:t>
            </a:r>
            <a:r>
              <a:rPr lang="ru-RU" altLang="ru-RU" sz="2000" b="1" cap="all" dirty="0" err="1" smtClean="0">
                <a:solidFill>
                  <a:schemeClr val="bg1"/>
                </a:solidFill>
              </a:rPr>
              <a:t>егэ</a:t>
            </a:r>
            <a:r>
              <a:rPr lang="ru-RU" altLang="ru-RU" sz="2000" b="1" cap="all" dirty="0" smtClean="0">
                <a:solidFill>
                  <a:schemeClr val="bg1"/>
                </a:solidFill>
              </a:rPr>
              <a:t> на 100 баллов</a:t>
            </a:r>
            <a:endParaRPr lang="ru-RU" altLang="ru-RU" sz="2000" b="1" cap="all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5400000">
            <a:off x="4249735" y="5107793"/>
            <a:ext cx="1928826" cy="1588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10800000">
            <a:off x="428596" y="5087064"/>
            <a:ext cx="4429156" cy="1588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0" y="5274369"/>
            <a:ext cx="5210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>
              <a:buFont typeface="Arial" pitchFamily="34" charset="0"/>
              <a:buChar char="–"/>
            </a:pPr>
            <a:r>
              <a:rPr lang="ru-RU" altLang="ru-RU" sz="2000" b="1" dirty="0" smtClean="0">
                <a:solidFill>
                  <a:srgbClr val="5077A6"/>
                </a:solidFill>
              </a:rPr>
              <a:t>МАОУ гимназия №1</a:t>
            </a:r>
            <a:r>
              <a:rPr lang="ru-RU" altLang="ru-RU" sz="2000" dirty="0" smtClean="0">
                <a:solidFill>
                  <a:srgbClr val="5077A6"/>
                </a:solidFill>
              </a:rPr>
              <a:t>, </a:t>
            </a:r>
            <a:r>
              <a:rPr lang="ru-RU" altLang="ru-RU" sz="2000" b="1" dirty="0" smtClean="0"/>
              <a:t>Анохин Игорь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1600" dirty="0" smtClean="0"/>
              <a:t>информатика: педагоги </a:t>
            </a:r>
            <a:r>
              <a:rPr lang="ru-RU" altLang="ru-RU" sz="2000" dirty="0" smtClean="0"/>
              <a:t>– </a:t>
            </a:r>
            <a:r>
              <a:rPr lang="ru-RU" altLang="ru-RU" sz="2000" dirty="0" err="1" smtClean="0"/>
              <a:t>Вылегжанина</a:t>
            </a:r>
            <a:r>
              <a:rPr lang="ru-RU" altLang="ru-RU" sz="2000" dirty="0" smtClean="0"/>
              <a:t> Т.Ю., </a:t>
            </a:r>
            <a:endParaRPr lang="ru-RU" altLang="ru-RU" sz="2000" b="1" dirty="0" smtClean="0"/>
          </a:p>
          <a:p>
            <a:pPr marL="354013" indent="-354013"/>
            <a:r>
              <a:rPr lang="ru-RU" altLang="ru-RU" sz="1600" dirty="0" smtClean="0"/>
              <a:t>	</a:t>
            </a:r>
            <a:r>
              <a:rPr lang="ru-RU" altLang="ru-RU" sz="2000" dirty="0" smtClean="0"/>
              <a:t>Усачев С.В. (ЦТТ)</a:t>
            </a:r>
            <a:endParaRPr lang="ru-RU" sz="20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357818" y="4000504"/>
            <a:ext cx="364333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>
              <a:buFont typeface="Arial" pitchFamily="34" charset="0"/>
              <a:buChar char="–"/>
            </a:pPr>
            <a:r>
              <a:rPr lang="ru-RU" altLang="ru-RU" sz="2000" b="1" dirty="0" smtClean="0">
                <a:solidFill>
                  <a:srgbClr val="5077A6"/>
                </a:solidFill>
              </a:rPr>
              <a:t>МАОУ лицей №1, </a:t>
            </a:r>
          </a:p>
          <a:p>
            <a:pPr marL="354013" indent="-354013"/>
            <a:r>
              <a:rPr lang="ru-RU" altLang="ru-RU" sz="2000" b="1" dirty="0" smtClean="0">
                <a:solidFill>
                  <a:srgbClr val="5077A6"/>
                </a:solidFill>
              </a:rPr>
              <a:t>	</a:t>
            </a:r>
            <a:r>
              <a:rPr lang="ru-RU" altLang="ru-RU" sz="2000" b="1" dirty="0" smtClean="0"/>
              <a:t>Гусева Алена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1600" dirty="0" smtClean="0"/>
              <a:t>русский язык: </a:t>
            </a:r>
          </a:p>
          <a:p>
            <a:pPr marL="354013" indent="-354013"/>
            <a:r>
              <a:rPr lang="ru-RU" altLang="ru-RU" sz="1600" dirty="0" smtClean="0"/>
              <a:t>	педагог </a:t>
            </a:r>
            <a:r>
              <a:rPr lang="ru-RU" altLang="ru-RU" sz="2000" dirty="0" smtClean="0"/>
              <a:t>– Конотоп Е.Н., </a:t>
            </a:r>
            <a:endParaRPr lang="ru-RU" altLang="ru-RU" sz="2000" b="1" dirty="0" smtClean="0"/>
          </a:p>
          <a:p>
            <a:pPr marL="354013" indent="-354013"/>
            <a:r>
              <a:rPr lang="ru-RU" altLang="ru-RU" sz="1600" dirty="0" smtClean="0"/>
              <a:t>	</a:t>
            </a:r>
            <a:r>
              <a:rPr lang="ru-RU" altLang="ru-RU" sz="2000" b="1" dirty="0" smtClean="0"/>
              <a:t>Дубровская Анна</a:t>
            </a: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1600" dirty="0" smtClean="0"/>
              <a:t>обществознание: </a:t>
            </a:r>
          </a:p>
          <a:p>
            <a:pPr marL="354013" indent="-354013"/>
            <a:r>
              <a:rPr lang="ru-RU" altLang="ru-RU" sz="1600" dirty="0" smtClean="0"/>
              <a:t>	педагог </a:t>
            </a:r>
            <a:r>
              <a:rPr lang="ru-RU" altLang="ru-RU" sz="2000" dirty="0" smtClean="0"/>
              <a:t>– Лебедева Н.П.</a:t>
            </a:r>
            <a:endParaRPr lang="ru-RU" altLang="ru-RU" sz="2000" b="1" dirty="0" smtClean="0"/>
          </a:p>
          <a:p>
            <a:pPr marL="354013" indent="-354013"/>
            <a:endParaRPr lang="ru-RU" sz="2000" dirty="0"/>
          </a:p>
        </p:txBody>
      </p:sp>
      <p:grpSp>
        <p:nvGrpSpPr>
          <p:cNvPr id="23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-32" y="-45316"/>
            <a:ext cx="62151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Реализация программ повышенного уровня. результаты</a:t>
            </a:r>
          </a:p>
        </p:txBody>
      </p:sp>
      <p:pic>
        <p:nvPicPr>
          <p:cNvPr id="8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88981"/>
            <a:ext cx="9153159" cy="402354"/>
          </a:xfrm>
          <a:prstGeom prst="rect">
            <a:avLst/>
          </a:prstGeom>
          <a:noFill/>
        </p:spPr>
      </p:pic>
      <p:grpSp>
        <p:nvGrpSpPr>
          <p:cNvPr id="9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" y="1483041"/>
          <a:ext cx="9143999" cy="1731645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2935127"/>
                <a:gridCol w="2935127"/>
                <a:gridCol w="3273745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ВСЕГО ОБУЧАЮЩИХСЯ</a:t>
                      </a:r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9478 чел.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9767</a:t>
                      </a:r>
                      <a:r>
                        <a:rPr lang="ru-RU" baseline="0" dirty="0" smtClean="0"/>
                        <a:t> чел.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9933</a:t>
                      </a:r>
                      <a:r>
                        <a:rPr lang="ru-RU" baseline="0" dirty="0" smtClean="0"/>
                        <a:t> чел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cap="all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обучающихся по программам  повышенного уровня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1382 чел.</a:t>
                      </a:r>
                    </a:p>
                    <a:p>
                      <a:pPr algn="ctr" fontAlgn="ctr"/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/из них 25 чел.</a:t>
                      </a:r>
                      <a:r>
                        <a:rPr lang="ru-RU" sz="2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спецкласс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1500 чел.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/из них 75 чел.</a:t>
                      </a:r>
                      <a:r>
                        <a:rPr lang="ru-RU" sz="2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спецкласс</a:t>
                      </a:r>
                      <a:endParaRPr lang="ru-RU" sz="20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1533 чел.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/из них 125 чел.</a:t>
                      </a:r>
                      <a:r>
                        <a:rPr lang="ru-RU" sz="20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ru-RU" sz="2000" b="0" i="0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спецкласс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1142984"/>
          <a:ext cx="9144000" cy="3656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8926"/>
                <a:gridCol w="2928958"/>
                <a:gridCol w="3286116"/>
              </a:tblGrid>
              <a:tr h="365125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2015-2016</a:t>
                      </a:r>
                      <a:endParaRPr lang="ru-RU" sz="1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41" marB="4564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2016-2017</a:t>
                      </a:r>
                      <a:endParaRPr lang="ru-RU" sz="1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41" marB="4564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2017-2018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(ПЛАН)</a:t>
                      </a:r>
                      <a:endParaRPr lang="ru-RU" sz="18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2" marR="91432" marT="45641" marB="4564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Объект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863591716"/>
              </p:ext>
            </p:extLst>
          </p:nvPr>
        </p:nvGraphicFramePr>
        <p:xfrm>
          <a:off x="0" y="3214686"/>
          <a:ext cx="9929850" cy="4143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5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3214686"/>
            <a:ext cx="9153159" cy="402354"/>
          </a:xfrm>
          <a:prstGeom prst="rect">
            <a:avLst/>
          </a:prstGeom>
          <a:noFill/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321468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Средний балл ЕГЭ 2017 по углубленным и профильным программам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>
            <a:grpSpLocks/>
          </p:cNvGrpSpPr>
          <p:nvPr/>
        </p:nvGrpSpPr>
        <p:grpSpPr bwMode="auto">
          <a:xfrm>
            <a:off x="1" y="1357299"/>
            <a:ext cx="9144000" cy="1571635"/>
            <a:chOff x="673" y="1357470"/>
            <a:chExt cx="9033048" cy="1843180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37169" y="1560693"/>
              <a:ext cx="8533064" cy="143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42354" name="TextBox 51"/>
            <p:cNvSpPr txBox="1">
              <a:spLocks noChangeArrowheads="1"/>
            </p:cNvSpPr>
            <p:nvPr/>
          </p:nvSpPr>
          <p:spPr bwMode="auto">
            <a:xfrm>
              <a:off x="673" y="1357470"/>
              <a:ext cx="999943" cy="1200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7200" b="1" dirty="0" smtClean="0">
                  <a:solidFill>
                    <a:schemeClr val="accent5">
                      <a:lumMod val="75000"/>
                    </a:schemeClr>
                  </a:solidFill>
                </a:rPr>
                <a:t>1</a:t>
              </a:r>
              <a:endParaRPr lang="ru-RU" altLang="ru-RU" sz="7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2355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sp>
        <p:nvSpPr>
          <p:cNvPr id="73" name="Прямоугольник 72"/>
          <p:cNvSpPr/>
          <p:nvPr/>
        </p:nvSpPr>
        <p:spPr bwMode="auto">
          <a:xfrm>
            <a:off x="196850" y="3106738"/>
            <a:ext cx="179388" cy="172561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1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11161"/>
            <a:ext cx="9153159" cy="402354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1" y="135828"/>
            <a:ext cx="5500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Основное и среднее общее образование. Задачи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42942" y="1571612"/>
            <a:ext cx="86439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продолжить работу по созданию условий для распространения и закрепления практики поддерживающего оценивания индивидуальных образовательных результатов обучающихся во всех ОО города</a:t>
            </a:r>
          </a:p>
        </p:txBody>
      </p:sp>
      <p:grpSp>
        <p:nvGrpSpPr>
          <p:cNvPr id="4" name="Группа 78"/>
          <p:cNvGrpSpPr>
            <a:grpSpLocks/>
          </p:cNvGrpSpPr>
          <p:nvPr/>
        </p:nvGrpSpPr>
        <p:grpSpPr bwMode="auto">
          <a:xfrm>
            <a:off x="0" y="2857496"/>
            <a:ext cx="9144000" cy="1200329"/>
            <a:chOff x="673" y="1357470"/>
            <a:chExt cx="9033048" cy="1935616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37169" y="1560693"/>
              <a:ext cx="8533064" cy="143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0" name="TextBox 51"/>
            <p:cNvSpPr txBox="1">
              <a:spLocks noChangeArrowheads="1"/>
            </p:cNvSpPr>
            <p:nvPr/>
          </p:nvSpPr>
          <p:spPr bwMode="auto">
            <a:xfrm>
              <a:off x="673" y="1357470"/>
              <a:ext cx="999943" cy="1935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7200" b="1" dirty="0" smtClean="0">
                  <a:solidFill>
                    <a:schemeClr val="accent5">
                      <a:lumMod val="75000"/>
                    </a:schemeClr>
                  </a:solidFill>
                </a:rPr>
                <a:t>2</a:t>
              </a:r>
              <a:endParaRPr lang="ru-RU" altLang="ru-RU" sz="7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1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grpSp>
        <p:nvGrpSpPr>
          <p:cNvPr id="5" name="Группа 78"/>
          <p:cNvGrpSpPr>
            <a:grpSpLocks/>
          </p:cNvGrpSpPr>
          <p:nvPr/>
        </p:nvGrpSpPr>
        <p:grpSpPr bwMode="auto">
          <a:xfrm>
            <a:off x="0" y="3929066"/>
            <a:ext cx="9144000" cy="1075081"/>
            <a:chOff x="673" y="1357470"/>
            <a:chExt cx="9033048" cy="1935616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337169" y="1587681"/>
              <a:ext cx="8533064" cy="1439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5" name="TextBox 51"/>
            <p:cNvSpPr txBox="1">
              <a:spLocks noChangeArrowheads="1"/>
            </p:cNvSpPr>
            <p:nvPr/>
          </p:nvSpPr>
          <p:spPr bwMode="auto">
            <a:xfrm>
              <a:off x="673" y="1357470"/>
              <a:ext cx="999943" cy="1935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7200" b="1" dirty="0" smtClean="0">
                  <a:solidFill>
                    <a:schemeClr val="accent5">
                      <a:lumMod val="75000"/>
                    </a:schemeClr>
                  </a:solidFill>
                </a:rPr>
                <a:t>3</a:t>
              </a:r>
              <a:endParaRPr lang="ru-RU" altLang="ru-RU" sz="7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7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grpSp>
        <p:nvGrpSpPr>
          <p:cNvPr id="6" name="Группа 78"/>
          <p:cNvGrpSpPr>
            <a:grpSpLocks/>
          </p:cNvGrpSpPr>
          <p:nvPr/>
        </p:nvGrpSpPr>
        <p:grpSpPr bwMode="auto">
          <a:xfrm>
            <a:off x="0" y="5143512"/>
            <a:ext cx="9144000" cy="1714488"/>
            <a:chOff x="673" y="1357470"/>
            <a:chExt cx="9033048" cy="1935616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37169" y="1560693"/>
              <a:ext cx="8533064" cy="143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42" name="TextBox 51"/>
            <p:cNvSpPr txBox="1">
              <a:spLocks noChangeArrowheads="1"/>
            </p:cNvSpPr>
            <p:nvPr/>
          </p:nvSpPr>
          <p:spPr bwMode="auto">
            <a:xfrm>
              <a:off x="673" y="1357470"/>
              <a:ext cx="999943" cy="1935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7200" b="1" dirty="0" smtClean="0">
                  <a:solidFill>
                    <a:schemeClr val="accent5">
                      <a:lumMod val="75000"/>
                    </a:schemeClr>
                  </a:solidFill>
                </a:rPr>
                <a:t>4</a:t>
              </a:r>
              <a:endParaRPr lang="ru-RU" altLang="ru-RU" sz="7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3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642910" y="3071810"/>
            <a:ext cx="8501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организовать сопровождение обучающихся в на этапе самоопределения в основной школе по выбору профиля  обучения</a:t>
            </a:r>
            <a:endParaRPr lang="ru-RU" sz="20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571472" y="4078436"/>
            <a:ext cx="8286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повышать проектную компетентность и информационную грамотность обучающихся </a:t>
            </a:r>
            <a:endParaRPr lang="ru-RU" sz="20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619098" y="4941056"/>
            <a:ext cx="65246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учитывать интересы, склонности и способности обучающихся , создавать условия для обучения старшеклассников в профильных классах в соответствии </a:t>
            </a:r>
          </a:p>
          <a:p>
            <a:r>
              <a:rPr lang="ru-RU" sz="2000" dirty="0" smtClean="0"/>
              <a:t>с их профессиональными интересами и намерениями в отношении продолжения образования </a:t>
            </a:r>
          </a:p>
        </p:txBody>
      </p:sp>
      <p:pic>
        <p:nvPicPr>
          <p:cNvPr id="53" name="Рисунок 52" descr="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5875" y="5119208"/>
            <a:ext cx="2042875" cy="13578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EAEAEA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3673802"/>
          <a:ext cx="9144000" cy="1112520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3357554"/>
                <a:gridCol w="1857388"/>
                <a:gridCol w="1857388"/>
                <a:gridCol w="207167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2014-2015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2015-2016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2016-2017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ДОО (детей)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 (235)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22 (309)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 (444)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Количество ОО (детей)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(464)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 (535)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 (639)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3311650"/>
            <a:ext cx="9153159" cy="357190"/>
          </a:xfrm>
          <a:prstGeom prst="rect">
            <a:avLst/>
          </a:prstGeom>
          <a:noFill/>
        </p:spPr>
      </p:pic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0" y="89940"/>
            <a:ext cx="67151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kern="1400" cap="all" dirty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Доступная среда и </a:t>
            </a:r>
            <a:endParaRPr lang="ru-RU" sz="2400" b="1" kern="1400" cap="all" dirty="0" smtClean="0">
              <a:ln w="0"/>
              <a:solidFill>
                <a:srgbClr val="5077A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инклюзивное образование</a:t>
            </a:r>
            <a:endParaRPr lang="ru-RU" sz="2400" b="1" kern="1400" cap="all" dirty="0">
              <a:ln w="0"/>
              <a:solidFill>
                <a:srgbClr val="5077A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5745930" y="1353786"/>
            <a:ext cx="26107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cap="all" dirty="0"/>
              <a:t>Базовые площадки</a:t>
            </a:r>
          </a:p>
        </p:txBody>
      </p:sp>
      <p:sp>
        <p:nvSpPr>
          <p:cNvPr id="3078" name="TextBox 6"/>
          <p:cNvSpPr txBox="1">
            <a:spLocks noChangeArrowheads="1"/>
          </p:cNvSpPr>
          <p:nvPr/>
        </p:nvSpPr>
        <p:spPr bwMode="auto">
          <a:xfrm>
            <a:off x="0" y="328612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kern="1400" cap="all" dirty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Количество ОО, реализующих адаптированные </a:t>
            </a:r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программы</a:t>
            </a:r>
            <a:endParaRPr lang="ru-RU" b="1" kern="1400" cap="all" dirty="0">
              <a:ln w="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01" name="TextBox 8"/>
          <p:cNvSpPr txBox="1">
            <a:spLocks noChangeArrowheads="1"/>
          </p:cNvSpPr>
          <p:nvPr/>
        </p:nvSpPr>
        <p:spPr bwMode="auto">
          <a:xfrm>
            <a:off x="4643438" y="2071678"/>
            <a:ext cx="18573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ДОО№№ </a:t>
            </a:r>
            <a:r>
              <a:rPr lang="ru-RU" sz="2000" dirty="0"/>
              <a:t>5, 7, </a:t>
            </a:r>
            <a:r>
              <a:rPr lang="ru-RU" sz="2000" dirty="0" smtClean="0"/>
              <a:t>9, 10</a:t>
            </a:r>
            <a:r>
              <a:rPr lang="ru-RU" sz="2000" dirty="0"/>
              <a:t>, 15, 25, 44, 49, 50</a:t>
            </a:r>
          </a:p>
        </p:txBody>
      </p:sp>
      <p:sp>
        <p:nvSpPr>
          <p:cNvPr id="3102" name="TextBox 9"/>
          <p:cNvSpPr txBox="1">
            <a:spLocks noChangeArrowheads="1"/>
          </p:cNvSpPr>
          <p:nvPr/>
        </p:nvSpPr>
        <p:spPr bwMode="auto">
          <a:xfrm>
            <a:off x="7143704" y="2113136"/>
            <a:ext cx="200029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ООШ </a:t>
            </a:r>
            <a:r>
              <a:rPr lang="ru-RU" sz="2000" dirty="0"/>
              <a:t>№№ 9, 20</a:t>
            </a:r>
            <a:r>
              <a:rPr lang="ru-RU" sz="2000" dirty="0" smtClean="0"/>
              <a:t>,</a:t>
            </a:r>
          </a:p>
          <a:p>
            <a:pPr algn="ctr"/>
            <a:r>
              <a:rPr lang="ru-RU" sz="2000" dirty="0" smtClean="0"/>
              <a:t> СОШ </a:t>
            </a:r>
            <a:r>
              <a:rPr lang="ru-RU" sz="2000" dirty="0"/>
              <a:t>№№ 2, 6</a:t>
            </a:r>
            <a:r>
              <a:rPr lang="ru-RU" sz="2000" dirty="0" smtClean="0"/>
              <a:t>,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000" dirty="0"/>
              <a:t>18, 19</a:t>
            </a:r>
          </a:p>
        </p:txBody>
      </p:sp>
      <p:pic>
        <p:nvPicPr>
          <p:cNvPr id="10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910" y="1015098"/>
            <a:ext cx="9153159" cy="402354"/>
          </a:xfrm>
          <a:prstGeom prst="rect">
            <a:avLst/>
          </a:prstGeom>
          <a:noFill/>
        </p:spPr>
      </p:pic>
      <p:pic>
        <p:nvPicPr>
          <p:cNvPr id="1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916986" y="4812159"/>
            <a:ext cx="8227046" cy="36164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477418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            Основная Задача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000496" y="5286388"/>
            <a:ext cx="46434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продолжить работу по созданию и обеспечению специальных условий для обучающихся с ОВЗ и детей инвалидов</a:t>
            </a:r>
          </a:p>
          <a:p>
            <a:endParaRPr lang="ru-RU" sz="1000" dirty="0" smtClean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1365264"/>
            <a:ext cx="4429124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РЕАЛИЗАЦИЯ ФГОС ОВЗ</a:t>
            </a:r>
          </a:p>
          <a:p>
            <a:pPr algn="ctr"/>
            <a:r>
              <a:rPr lang="ru-RU" sz="2000" dirty="0" smtClean="0"/>
              <a:t> В ПИЛОТНОМ РЕЖИМЕ - ООШ №9 (сентябрь 2015)</a:t>
            </a:r>
          </a:p>
          <a:p>
            <a:pPr algn="ctr"/>
            <a:endParaRPr lang="ru-RU" sz="1100" dirty="0" smtClean="0"/>
          </a:p>
          <a:p>
            <a:pPr algn="ctr"/>
            <a:r>
              <a:rPr lang="ru-RU" sz="2000" cap="all" dirty="0" smtClean="0"/>
              <a:t>Введение ФГОС ОВЗ – </a:t>
            </a:r>
          </a:p>
          <a:p>
            <a:pPr algn="ctr"/>
            <a:r>
              <a:rPr lang="ru-RU" sz="2000" dirty="0" smtClean="0"/>
              <a:t>СОШ №№ 11,15,18,19 (сентябрь 2016)</a:t>
            </a:r>
            <a:endParaRPr lang="ru-RU" sz="2000" dirty="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572000" y="1643050"/>
            <a:ext cx="0" cy="14400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0800000" flipV="1">
            <a:off x="5786446" y="1643050"/>
            <a:ext cx="571504" cy="42862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7358082" y="1643050"/>
            <a:ext cx="500066" cy="42862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6" name="Picture 2" descr="http://gel-school-5.ru/wp-content/uploads/2015/12/922e0ba7e97a0f81d7cac3ce0b80781b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4786322"/>
            <a:ext cx="3684803" cy="2071678"/>
          </a:xfrm>
          <a:prstGeom prst="rect">
            <a:avLst/>
          </a:prstGeom>
          <a:noFill/>
        </p:spPr>
      </p:pic>
      <p:sp>
        <p:nvSpPr>
          <p:cNvPr id="23" name="TextBox 51"/>
          <p:cNvSpPr txBox="1">
            <a:spLocks noChangeArrowheads="1"/>
          </p:cNvSpPr>
          <p:nvPr/>
        </p:nvSpPr>
        <p:spPr bwMode="auto">
          <a:xfrm>
            <a:off x="0" y="5147966"/>
            <a:ext cx="72963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altLang="ru-RU" sz="5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altLang="ru-RU" sz="5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1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60646"/>
            <a:ext cx="6480720" cy="64672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7" y="260647"/>
            <a:ext cx="3516703" cy="6539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11161"/>
            <a:ext cx="9153159" cy="40235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" y="105848"/>
            <a:ext cx="55006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b="1" cap="all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cap="all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воспитания</a:t>
            </a:r>
            <a:endParaRPr lang="ru-RU" sz="2400" b="1" cap="all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8"/>
          <p:cNvGrpSpPr/>
          <p:nvPr/>
        </p:nvGrpSpPr>
        <p:grpSpPr>
          <a:xfrm>
            <a:off x="0" y="1200374"/>
            <a:ext cx="9144000" cy="5371898"/>
            <a:chOff x="309563" y="1743075"/>
            <a:chExt cx="8593427" cy="4260900"/>
          </a:xfrm>
        </p:grpSpPr>
        <p:grpSp>
          <p:nvGrpSpPr>
            <p:cNvPr id="6" name="Группа 17"/>
            <p:cNvGrpSpPr/>
            <p:nvPr/>
          </p:nvGrpSpPr>
          <p:grpSpPr>
            <a:xfrm>
              <a:off x="309563" y="4716463"/>
              <a:ext cx="8569324" cy="1287512"/>
              <a:chOff x="309563" y="1657350"/>
              <a:chExt cx="8834437" cy="1287512"/>
            </a:xfrm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309563" y="1657350"/>
                <a:ext cx="4414837" cy="127635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4729163" y="1657350"/>
                <a:ext cx="4414837" cy="1287512"/>
              </a:xfrm>
              <a:prstGeom prst="rect">
                <a:avLst/>
              </a:prstGeom>
              <a:solidFill>
                <a:srgbClr val="DD8F3A"/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0" name="Группа 20"/>
            <p:cNvGrpSpPr/>
            <p:nvPr/>
          </p:nvGrpSpPr>
          <p:grpSpPr>
            <a:xfrm>
              <a:off x="309563" y="3229769"/>
              <a:ext cx="8569324" cy="1276350"/>
              <a:chOff x="309563" y="1657350"/>
              <a:chExt cx="8834437" cy="1276350"/>
            </a:xfrm>
          </p:grpSpPr>
          <p:sp>
            <p:nvSpPr>
              <p:cNvPr id="27" name="Прямоугольник 26"/>
              <p:cNvSpPr/>
              <p:nvPr/>
            </p:nvSpPr>
            <p:spPr>
              <a:xfrm>
                <a:off x="309563" y="1657350"/>
                <a:ext cx="4414837" cy="1276350"/>
              </a:xfrm>
              <a:prstGeom prst="rect">
                <a:avLst/>
              </a:prstGeom>
              <a:solidFill>
                <a:srgbClr val="DD8F3A"/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4729163" y="1657350"/>
                <a:ext cx="4414837" cy="127635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11" name="Группа 25"/>
            <p:cNvGrpSpPr/>
            <p:nvPr/>
          </p:nvGrpSpPr>
          <p:grpSpPr>
            <a:xfrm>
              <a:off x="309563" y="1743075"/>
              <a:ext cx="8569324" cy="1276350"/>
              <a:chOff x="309563" y="1657350"/>
              <a:chExt cx="8834437" cy="127635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309563" y="1657350"/>
                <a:ext cx="4414837" cy="127635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4729163" y="1657350"/>
                <a:ext cx="4414837" cy="1276350"/>
              </a:xfrm>
              <a:prstGeom prst="rect">
                <a:avLst/>
              </a:prstGeom>
              <a:solidFill>
                <a:srgbClr val="DD8F3A"/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7" name="Прямоугольник 16"/>
            <p:cNvSpPr/>
            <p:nvPr/>
          </p:nvSpPr>
          <p:spPr>
            <a:xfrm>
              <a:off x="309563" y="1980871"/>
              <a:ext cx="3394043" cy="610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800" i="1" dirty="0" smtClean="0">
                <a:cs typeface="Times New Roman" pitchFamily="18" charset="0"/>
              </a:endParaRPr>
            </a:p>
            <a:p>
              <a:pPr algn="ctr"/>
              <a:r>
                <a:rPr lang="ru-RU" b="1" kern="1400" cap="all" dirty="0" smtClean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демократический </a:t>
              </a:r>
            </a:p>
            <a:p>
              <a:pPr algn="ctr"/>
              <a:r>
                <a:rPr lang="ru-RU" b="1" kern="1400" cap="all" dirty="0" smtClean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уклад школьной жизни</a:t>
              </a:r>
              <a:endParaRPr lang="ru-RU" b="1" kern="1400" cap="all" dirty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Freeform 27"/>
            <p:cNvSpPr>
              <a:spLocks noChangeAspect="1"/>
            </p:cNvSpPr>
            <p:nvPr/>
          </p:nvSpPr>
          <p:spPr bwMode="auto">
            <a:xfrm>
              <a:off x="3062134" y="2217419"/>
              <a:ext cx="3088284" cy="3283854"/>
            </a:xfrm>
            <a:custGeom>
              <a:avLst/>
              <a:gdLst/>
              <a:ahLst/>
              <a:cxnLst>
                <a:cxn ang="0">
                  <a:pos x="7552" y="0"/>
                </a:cxn>
                <a:cxn ang="0">
                  <a:pos x="11328" y="2180"/>
                </a:cxn>
                <a:cxn ang="0">
                  <a:pos x="15104" y="4360"/>
                </a:cxn>
                <a:cxn ang="0">
                  <a:pos x="15104" y="8720"/>
                </a:cxn>
                <a:cxn ang="0">
                  <a:pos x="15104" y="13080"/>
                </a:cxn>
                <a:cxn ang="0">
                  <a:pos x="11328" y="15260"/>
                </a:cxn>
                <a:cxn ang="0">
                  <a:pos x="7552" y="17440"/>
                </a:cxn>
                <a:cxn ang="0">
                  <a:pos x="3776" y="15260"/>
                </a:cxn>
                <a:cxn ang="0">
                  <a:pos x="0" y="13080"/>
                </a:cxn>
                <a:cxn ang="0">
                  <a:pos x="0" y="8720"/>
                </a:cxn>
                <a:cxn ang="0">
                  <a:pos x="0" y="4360"/>
                </a:cxn>
                <a:cxn ang="0">
                  <a:pos x="3776" y="2180"/>
                </a:cxn>
                <a:cxn ang="0">
                  <a:pos x="7552" y="0"/>
                </a:cxn>
              </a:cxnLst>
              <a:rect l="0" t="0" r="r" b="b"/>
              <a:pathLst>
                <a:path w="15104" h="17440">
                  <a:moveTo>
                    <a:pt x="7552" y="0"/>
                  </a:moveTo>
                  <a:lnTo>
                    <a:pt x="11328" y="2180"/>
                  </a:lnTo>
                  <a:lnTo>
                    <a:pt x="15104" y="4360"/>
                  </a:lnTo>
                  <a:lnTo>
                    <a:pt x="15104" y="8720"/>
                  </a:lnTo>
                  <a:lnTo>
                    <a:pt x="15104" y="13080"/>
                  </a:lnTo>
                  <a:lnTo>
                    <a:pt x="11328" y="15260"/>
                  </a:lnTo>
                  <a:lnTo>
                    <a:pt x="7552" y="17440"/>
                  </a:lnTo>
                  <a:lnTo>
                    <a:pt x="3776" y="15260"/>
                  </a:lnTo>
                  <a:lnTo>
                    <a:pt x="0" y="13080"/>
                  </a:lnTo>
                  <a:lnTo>
                    <a:pt x="0" y="8720"/>
                  </a:lnTo>
                  <a:lnTo>
                    <a:pt x="0" y="4360"/>
                  </a:lnTo>
                  <a:lnTo>
                    <a:pt x="3776" y="2180"/>
                  </a:lnTo>
                  <a:lnTo>
                    <a:pt x="7552" y="0"/>
                  </a:lnTo>
                  <a:close/>
                </a:path>
              </a:pathLst>
            </a:custGeom>
            <a:solidFill>
              <a:srgbClr val="B8C3D0"/>
            </a:solidFill>
            <a:ln w="152400" cap="sq">
              <a:miter lim="800000"/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500430" y="3214686"/>
              <a:ext cx="2286016" cy="5578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ru-RU" sz="2400" b="1" cap="all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508947" y="1992762"/>
              <a:ext cx="3394043" cy="7323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kern="1400" cap="all" dirty="0" smtClean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качество преподавания общественно-научных предметов</a:t>
              </a:r>
              <a:endParaRPr lang="ru-RU" b="1" kern="1400" cap="all" dirty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57158" y="3296851"/>
              <a:ext cx="2709863" cy="952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kern="1400" cap="all" dirty="0" smtClean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устойчивая система развития конфликтной компетентности</a:t>
              </a:r>
              <a:endParaRPr lang="ru-RU" b="1" kern="1400" cap="all" dirty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09563" y="4985880"/>
              <a:ext cx="3548057" cy="610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800" i="1" dirty="0" smtClean="0">
                <a:cs typeface="Times New Roman" pitchFamily="18" charset="0"/>
              </a:endParaRPr>
            </a:p>
            <a:p>
              <a:pPr algn="ctr"/>
              <a:r>
                <a:rPr lang="ru-RU" b="1" kern="1400" cap="all" dirty="0" smtClean="0">
                  <a:ln w="0"/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приобщение к историко-культурному наследию</a:t>
              </a:r>
              <a:endParaRPr lang="ru-RU" b="1" kern="1400" cap="all" dirty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5534187" y="5154049"/>
              <a:ext cx="3000396" cy="483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6215074" y="3286124"/>
            <a:ext cx="2714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программы социокультурных практик обучающихся</a:t>
            </a:r>
            <a:endParaRPr lang="ru-RU" b="1" kern="1400" cap="all" dirty="0">
              <a:ln w="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643438" y="4929198"/>
            <a:ext cx="45005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программы </a:t>
            </a:r>
          </a:p>
          <a:p>
            <a:pPr algn="ctr"/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дополнительного образования, </a:t>
            </a:r>
          </a:p>
          <a:p>
            <a:pPr algn="ctr"/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согласованные</a:t>
            </a:r>
          </a:p>
          <a:p>
            <a:pPr algn="ctr"/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программами воспитания ОО</a:t>
            </a:r>
            <a:endParaRPr lang="ru-RU" b="1" kern="1400" cap="all" dirty="0">
              <a:ln w="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1" name="Picture 2" descr="C:\Users\zalega\Desktop\000\x_07ae80b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8886" y="2842506"/>
            <a:ext cx="3159298" cy="210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571472" y="3214686"/>
            <a:ext cx="8581687" cy="1571636"/>
          </a:xfrm>
          <a:prstGeom prst="rect">
            <a:avLst/>
          </a:prstGeom>
          <a:noFill/>
        </p:spPr>
      </p:pic>
      <p:pic>
        <p:nvPicPr>
          <p:cNvPr id="7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1030088"/>
            <a:ext cx="9153159" cy="402354"/>
          </a:xfrm>
          <a:prstGeom prst="rect">
            <a:avLst/>
          </a:prstGeom>
          <a:noFill/>
        </p:spPr>
      </p:pic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0" y="1000108"/>
            <a:ext cx="75317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Сетевые программы дополнительного образования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105848"/>
            <a:ext cx="5500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дополнительное образование</a:t>
            </a:r>
            <a:endParaRPr lang="ru-RU" sz="1400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" y="1433500"/>
          <a:ext cx="9143999" cy="1422400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5000628"/>
                <a:gridCol w="2071702"/>
                <a:gridCol w="2071669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/>
                        <a:t>МБУ ДО ЦДТТ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/>
                        <a:t>МБУ ДО </a:t>
                      </a:r>
                      <a:r>
                        <a:rPr lang="ru-RU" sz="2000" b="1" kern="1200" dirty="0" err="1"/>
                        <a:t>ДДЮТиЭ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/>
                        <a:t>МБУ ДО СЮН</a:t>
                      </a:r>
                      <a:endParaRPr lang="ru-RU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/>
                        <a:t>«Загадки </a:t>
                      </a:r>
                      <a:r>
                        <a:rPr lang="ru-RU" sz="2000" kern="1200" dirty="0" err="1"/>
                        <a:t>техномира</a:t>
                      </a:r>
                      <a:r>
                        <a:rPr lang="ru-RU" sz="2000" kern="1200" dirty="0"/>
                        <a:t>»,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/>
                        <a:t>разработан проект программы </a:t>
                      </a:r>
                      <a:endParaRPr lang="ru-RU" sz="2000" kern="1200" dirty="0" smtClean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 smtClean="0"/>
                        <a:t>«</a:t>
                      </a:r>
                      <a:r>
                        <a:rPr lang="ru-RU" sz="2000" kern="1200" dirty="0"/>
                        <a:t>Школа </a:t>
                      </a:r>
                      <a:r>
                        <a:rPr lang="en-US" sz="2000" kern="1200" dirty="0" err="1"/>
                        <a:t>Arduino</a:t>
                      </a:r>
                      <a:r>
                        <a:rPr lang="ru-RU" sz="2000" kern="1200" dirty="0"/>
                        <a:t>»</a:t>
                      </a:r>
                      <a:endParaRPr lang="ru-RU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/>
                        <a:t>«</a:t>
                      </a:r>
                      <a:r>
                        <a:rPr lang="ru-RU" sz="2000" kern="1200" dirty="0" err="1"/>
                        <a:t>Геоэкошкола</a:t>
                      </a:r>
                      <a:r>
                        <a:rPr lang="ru-RU" sz="2000" kern="1200" dirty="0"/>
                        <a:t>»</a:t>
                      </a:r>
                      <a:endParaRPr lang="ru-RU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/>
                        <a:t>«Наш дом»</a:t>
                      </a:r>
                      <a:endParaRPr lang="ru-RU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526" marR="44526" marT="0" marB="0"/>
                </a:tc>
              </a:tr>
            </a:tbl>
          </a:graphicData>
        </a:graphic>
      </p:graphicFrame>
      <p:pic>
        <p:nvPicPr>
          <p:cNvPr id="14" name="Рисунок 13" descr="38_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2928934"/>
            <a:ext cx="2286016" cy="35099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EAEAEA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20_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5429264"/>
            <a:ext cx="2143324" cy="1222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4214810" y="4857760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4013" indent="-354013">
              <a:spcAft>
                <a:spcPts val="600"/>
              </a:spcAft>
              <a:buFont typeface="Arial" pitchFamily="34" charset="0"/>
              <a:buChar char="–"/>
            </a:pPr>
            <a:r>
              <a:rPr lang="ru-RU" altLang="ru-RU" sz="2000" dirty="0" smtClean="0">
                <a:solidFill>
                  <a:srgbClr val="5077A6"/>
                </a:solidFill>
              </a:rPr>
              <a:t>МОБИЛЬНАЯ РОБОТОТЕХНИКА</a:t>
            </a:r>
          </a:p>
          <a:p>
            <a:pPr marL="354013" indent="-354013">
              <a:spcAft>
                <a:spcPts val="600"/>
              </a:spcAft>
              <a:buFont typeface="Arial" pitchFamily="34" charset="0"/>
              <a:buChar char="–"/>
            </a:pPr>
            <a:r>
              <a:rPr lang="en-US" altLang="ru-RU" sz="2000" cap="all" dirty="0" smtClean="0">
                <a:solidFill>
                  <a:srgbClr val="5077A6"/>
                </a:solidFill>
              </a:rPr>
              <a:t>3d </a:t>
            </a:r>
            <a:r>
              <a:rPr lang="ru-RU" altLang="ru-RU" sz="2000" cap="all" dirty="0" smtClean="0">
                <a:solidFill>
                  <a:srgbClr val="5077A6"/>
                </a:solidFill>
              </a:rPr>
              <a:t>МОДЕЛИРОВАНИЕ</a:t>
            </a:r>
            <a:endParaRPr lang="ru-RU" altLang="ru-RU" sz="2000" dirty="0" smtClean="0"/>
          </a:p>
          <a:p>
            <a:pPr marL="354013" indent="-354013">
              <a:spcAft>
                <a:spcPts val="600"/>
              </a:spcAft>
              <a:buFont typeface="Arial" pitchFamily="34" charset="0"/>
              <a:buChar char="–"/>
            </a:pPr>
            <a:r>
              <a:rPr lang="ru-RU" altLang="ru-RU" sz="2000" dirty="0" smtClean="0">
                <a:solidFill>
                  <a:srgbClr val="5077A6"/>
                </a:solidFill>
              </a:rPr>
              <a:t>ПРОТОТИПИРОВАНИЕ</a:t>
            </a:r>
            <a:endParaRPr lang="ru-RU" dirty="0"/>
          </a:p>
        </p:txBody>
      </p:sp>
      <p:grpSp>
        <p:nvGrpSpPr>
          <p:cNvPr id="16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928926" y="3214686"/>
            <a:ext cx="621507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Вовлечение обучающихся и педагогов в реализацию современных дополнительных общеобразовательных программ технической направленности по стандартам </a:t>
            </a:r>
            <a:r>
              <a:rPr lang="ru-RU" b="1" kern="1400" cap="all" dirty="0" err="1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JuniorSkills</a:t>
            </a:r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5530682"/>
            <a:ext cx="9153159" cy="684400"/>
          </a:xfrm>
          <a:prstGeom prst="rect">
            <a:avLst/>
          </a:prstGeom>
          <a:noFill/>
        </p:spPr>
      </p:pic>
      <p:pic>
        <p:nvPicPr>
          <p:cNvPr id="6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1030088"/>
            <a:ext cx="9153159" cy="684400"/>
          </a:xfrm>
          <a:prstGeom prst="rect">
            <a:avLst/>
          </a:prstGeom>
          <a:noFill/>
        </p:spPr>
      </p:pic>
      <p:graphicFrame>
        <p:nvGraphicFramePr>
          <p:cNvPr id="7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77657813"/>
              </p:ext>
            </p:extLst>
          </p:nvPr>
        </p:nvGraphicFramePr>
        <p:xfrm>
          <a:off x="-1000164" y="1714488"/>
          <a:ext cx="10501354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100010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Количество победителей и призёров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Всероссийской предметной олимпиады (региональный  этап)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07660"/>
            <a:ext cx="9525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Группа 15"/>
          <p:cNvGrpSpPr/>
          <p:nvPr/>
        </p:nvGrpSpPr>
        <p:grpSpPr>
          <a:xfrm>
            <a:off x="7572396" y="1714488"/>
            <a:ext cx="1571604" cy="752770"/>
            <a:chOff x="7572396" y="1848954"/>
            <a:chExt cx="1143008" cy="752770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7572396" y="1857364"/>
              <a:ext cx="285752" cy="688403"/>
              <a:chOff x="6715140" y="1857364"/>
              <a:chExt cx="285752" cy="688403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6715140" y="1857364"/>
                <a:ext cx="280800" cy="21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715140" y="2285992"/>
                <a:ext cx="285752" cy="259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715140" y="2071678"/>
                <a:ext cx="280800" cy="2197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7858148" y="1848954"/>
              <a:ext cx="857256" cy="752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700"/>
                </a:lnSpc>
                <a:buFontTx/>
                <a:buChar char="-"/>
              </a:pPr>
              <a:r>
                <a:rPr lang="ru-RU" sz="2000" dirty="0" smtClean="0"/>
                <a:t>2015</a:t>
              </a:r>
            </a:p>
            <a:p>
              <a:pPr>
                <a:lnSpc>
                  <a:spcPts val="1700"/>
                </a:lnSpc>
                <a:buFontTx/>
                <a:buChar char="-"/>
              </a:pPr>
              <a:r>
                <a:rPr lang="ru-RU" sz="2000" dirty="0" smtClean="0"/>
                <a:t> 2016</a:t>
              </a:r>
            </a:p>
            <a:p>
              <a:pPr>
                <a:lnSpc>
                  <a:spcPts val="1700"/>
                </a:lnSpc>
                <a:buFontTx/>
                <a:buChar char="-"/>
              </a:pPr>
              <a:r>
                <a:rPr lang="ru-RU" sz="2000" dirty="0" smtClean="0"/>
                <a:t> 2017</a:t>
              </a:r>
              <a:endParaRPr lang="ru-RU" sz="2000" dirty="0"/>
            </a:p>
          </p:txBody>
        </p:sp>
      </p:grpSp>
      <p:pic>
        <p:nvPicPr>
          <p:cNvPr id="17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3481936"/>
            <a:ext cx="9153159" cy="59000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0" y="350043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Соревнования среди команд ОО Красноярского края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«Школьная спортивная лига»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71538" y="5545672"/>
            <a:ext cx="7500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Всероссийские спортивные соревнования (игры) школьников «Президентские состязания»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1000100" y="6215081"/>
          <a:ext cx="8143900" cy="663516"/>
        </p:xfrm>
        <a:graphic>
          <a:graphicData uri="http://schemas.openxmlformats.org/drawingml/2006/table">
            <a:tbl>
              <a:tblPr/>
              <a:tblGrid>
                <a:gridCol w="1924922"/>
                <a:gridCol w="2026927"/>
                <a:gridCol w="2027474"/>
                <a:gridCol w="2164577"/>
              </a:tblGrid>
              <a:tr h="6635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Региональный этап</a:t>
                      </a:r>
                    </a:p>
                  </a:txBody>
                  <a:tcPr marL="44335" marR="44335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МБОУ СОШ № 21 г.Канска</a:t>
                      </a:r>
                    </a:p>
                  </a:txBody>
                  <a:tcPr marL="44335" marR="44335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 класс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335" marR="44335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место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335" marR="44335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/>
        </p:nvGraphicFramePr>
        <p:xfrm>
          <a:off x="0" y="4078966"/>
          <a:ext cx="9144032" cy="1488529"/>
        </p:xfrm>
        <a:graphic>
          <a:graphicData uri="http://schemas.openxmlformats.org/drawingml/2006/table">
            <a:tbl>
              <a:tblPr/>
              <a:tblGrid>
                <a:gridCol w="2857520"/>
                <a:gridCol w="1571636"/>
                <a:gridCol w="1366920"/>
                <a:gridCol w="3347956"/>
              </a:tblGrid>
              <a:tr h="8575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Times New Roman"/>
                          <a:cs typeface="Times New Roman"/>
                        </a:rPr>
                        <a:t>Финальные соревнования</a:t>
                      </a:r>
                    </a:p>
                  </a:txBody>
                  <a:tcPr marL="44526" marR="4452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  <a:cs typeface="Times New Roman"/>
                        </a:rPr>
                        <a:t>Лыжные гонки</a:t>
                      </a:r>
                    </a:p>
                  </a:txBody>
                  <a:tcPr marL="44526" marR="4452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  <a:cs typeface="Times New Roman"/>
                        </a:rPr>
                        <a:t>СОШ </a:t>
                      </a:r>
                      <a:r>
                        <a:rPr lang="ru-RU" sz="1600" dirty="0">
                          <a:latin typeface="Calibri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3 место</a:t>
                      </a: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latin typeface="Calibri"/>
                          <a:ea typeface="Times New Roman"/>
                          <a:cs typeface="Times New Roman"/>
                        </a:rPr>
                        <a:t>в общекомандном зачете,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2 место </a:t>
                      </a:r>
                      <a:r>
                        <a:rPr lang="ru-RU" sz="1400" dirty="0" smtClean="0">
                          <a:latin typeface="Calibri"/>
                          <a:ea typeface="Times New Roman"/>
                          <a:cs typeface="Times New Roman"/>
                        </a:rPr>
                        <a:t>среди </a:t>
                      </a:r>
                      <a:r>
                        <a:rPr lang="ru-RU" sz="1400" dirty="0">
                          <a:latin typeface="Calibri"/>
                          <a:ea typeface="Times New Roman"/>
                          <a:cs typeface="Times New Roman"/>
                        </a:rPr>
                        <a:t>девушек в личном зачете (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Малышко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Наталья, 7 класс</a:t>
                      </a:r>
                      <a:r>
                        <a:rPr lang="ru-RU" sz="1400" dirty="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44526" marR="4452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Times New Roman"/>
                          <a:cs typeface="Times New Roman"/>
                        </a:rPr>
                        <a:t>Зональные соревнования</a:t>
                      </a:r>
                    </a:p>
                  </a:txBody>
                  <a:tcPr marL="44526" marR="4452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  <a:cs typeface="Times New Roman"/>
                        </a:rPr>
                        <a:t>Волейбол</a:t>
                      </a:r>
                    </a:p>
                  </a:txBody>
                  <a:tcPr marL="44526" marR="4452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  <a:cs typeface="Times New Roman"/>
                        </a:rPr>
                        <a:t>Гимназия </a:t>
                      </a:r>
                      <a:r>
                        <a:rPr lang="ru-RU" sz="1600" dirty="0">
                          <a:latin typeface="Calibri"/>
                          <a:ea typeface="Times New Roman"/>
                          <a:cs typeface="Times New Roman"/>
                        </a:rPr>
                        <a:t>№</a:t>
                      </a:r>
                      <a:r>
                        <a:rPr lang="ru-RU" sz="1600" dirty="0" smtClean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Times New Roman"/>
                        </a:rPr>
                        <a:t>3 место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526" marR="4452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Calibri"/>
                          <a:ea typeface="Times New Roman"/>
                          <a:cs typeface="Times New Roman"/>
                        </a:rPr>
                        <a:t>Зональные соревнования</a:t>
                      </a:r>
                    </a:p>
                  </a:txBody>
                  <a:tcPr marL="44526" marR="4452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Times New Roman"/>
                          <a:cs typeface="Times New Roman"/>
                        </a:rPr>
                        <a:t>Регби</a:t>
                      </a:r>
                    </a:p>
                  </a:txBody>
                  <a:tcPr marL="44526" marR="4452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Calibri"/>
                          <a:ea typeface="Times New Roman"/>
                          <a:cs typeface="Times New Roman"/>
                        </a:rPr>
                        <a:t>СОШ </a:t>
                      </a:r>
                      <a:r>
                        <a:rPr lang="ru-RU" sz="1600" dirty="0">
                          <a:latin typeface="Calibri"/>
                          <a:ea typeface="Times New Roman"/>
                          <a:cs typeface="Times New Roman"/>
                        </a:rPr>
                        <a:t>№6 </a:t>
                      </a:r>
                    </a:p>
                  </a:txBody>
                  <a:tcPr marL="44526" marR="4452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ru-RU" sz="1800" dirty="0">
                          <a:latin typeface="Calibri"/>
                          <a:ea typeface="Times New Roman"/>
                          <a:cs typeface="Times New Roman"/>
                        </a:rPr>
                        <a:t>место</a:t>
                      </a:r>
                    </a:p>
                  </a:txBody>
                  <a:tcPr marL="44526" marR="44526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2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6" name="Picture 7" descr="C:\Users\ПономарёваЛБ\Desktop\KANSK_gerb_500px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640" y="86604"/>
            <a:ext cx="69038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857224" y="214290"/>
            <a:ext cx="2848216" cy="624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УПРАВЛЕНИЕ ОБРАЗОВАНИЯ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АДМИНИСТРАЦИИ г. КАНСКА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-9524" y="3714752"/>
            <a:ext cx="9153524" cy="3143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6"/>
          <p:cNvGrpSpPr/>
          <p:nvPr/>
        </p:nvGrpSpPr>
        <p:grpSpPr>
          <a:xfrm rot="5400000">
            <a:off x="7287185" y="999566"/>
            <a:ext cx="1141889" cy="2428857"/>
            <a:chOff x="1209158" y="1890752"/>
            <a:chExt cx="1141889" cy="676936"/>
          </a:xfrm>
        </p:grpSpPr>
        <p:sp>
          <p:nvSpPr>
            <p:cNvPr id="18" name="Равнобедренный треугольник 17"/>
            <p:cNvSpPr/>
            <p:nvPr/>
          </p:nvSpPr>
          <p:spPr>
            <a:xfrm rot="16200000" flipV="1">
              <a:off x="1943086" y="2259329"/>
              <a:ext cx="320441" cy="216654"/>
            </a:xfrm>
            <a:prstGeom prst="triangle">
              <a:avLst/>
            </a:prstGeom>
            <a:solidFill>
              <a:srgbClr val="5077A6"/>
            </a:solidFill>
            <a:ln w="381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Овал 18"/>
            <p:cNvSpPr/>
            <p:nvPr/>
          </p:nvSpPr>
          <p:spPr>
            <a:xfrm rot="16200000">
              <a:off x="1441635" y="1658275"/>
              <a:ext cx="676936" cy="114188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5077A6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2000" b="1" dirty="0" smtClean="0">
                  <a:solidFill>
                    <a:schemeClr val="accent5">
                      <a:lumMod val="75000"/>
                    </a:schemeClr>
                  </a:solidFill>
                </a:rPr>
                <a:t>Работа с одаренными детьми</a:t>
              </a:r>
              <a:endParaRPr lang="ru-RU" sz="2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Овал 21"/>
          <p:cNvSpPr/>
          <p:nvPr/>
        </p:nvSpPr>
        <p:spPr>
          <a:xfrm>
            <a:off x="3143240" y="1669518"/>
            <a:ext cx="2786082" cy="928693"/>
          </a:xfrm>
          <a:prstGeom prst="ellipse">
            <a:avLst/>
          </a:prstGeom>
          <a:solidFill>
            <a:schemeClr val="bg1"/>
          </a:solidFill>
          <a:ln w="38100">
            <a:solidFill>
              <a:srgbClr val="5077A6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Дополнительное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образование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22"/>
          <p:cNvGrpSpPr/>
          <p:nvPr/>
        </p:nvGrpSpPr>
        <p:grpSpPr>
          <a:xfrm rot="5400000">
            <a:off x="142829" y="1714505"/>
            <a:ext cx="2143139" cy="2000231"/>
            <a:chOff x="527099" y="4352927"/>
            <a:chExt cx="2143139" cy="2000231"/>
          </a:xfrm>
        </p:grpSpPr>
        <p:sp>
          <p:nvSpPr>
            <p:cNvPr id="24" name="Равнобедренный треугольник 23"/>
            <p:cNvSpPr/>
            <p:nvPr/>
          </p:nvSpPr>
          <p:spPr>
            <a:xfrm rot="16200000" flipV="1">
              <a:off x="1848701" y="4960118"/>
              <a:ext cx="785818" cy="857256"/>
            </a:xfrm>
            <a:prstGeom prst="triangle">
              <a:avLst/>
            </a:prstGeom>
            <a:solidFill>
              <a:srgbClr val="5077A6"/>
            </a:solidFill>
            <a:ln w="381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Овал 24"/>
            <p:cNvSpPr/>
            <p:nvPr/>
          </p:nvSpPr>
          <p:spPr>
            <a:xfrm rot="16200000">
              <a:off x="-44948" y="4924974"/>
              <a:ext cx="2000231" cy="85613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5077A6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2000" b="1" dirty="0" smtClean="0">
                  <a:solidFill>
                    <a:schemeClr val="accent5">
                      <a:lumMod val="75000"/>
                    </a:schemeClr>
                  </a:solidFill>
                </a:rPr>
                <a:t>Воспитание</a:t>
              </a:r>
              <a:endParaRPr lang="ru-RU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7" name="Прямая соединительная линия 56"/>
          <p:cNvCxnSpPr/>
          <p:nvPr/>
        </p:nvCxnSpPr>
        <p:spPr>
          <a:xfrm>
            <a:off x="11663524" y="2183677"/>
            <a:ext cx="0" cy="9360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72264" y="4204652"/>
            <a:ext cx="2571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повышение эффективности сопровождения одаренных детей через привлечение внешних ресурсов</a:t>
            </a:r>
            <a:endParaRPr lang="ru-RU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-214346" y="4197944"/>
            <a:ext cx="2778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становление и описание уклада школьной жизни в каждой общеобразовательной организации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43174" y="4122994"/>
            <a:ext cx="371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обновление содержания и технологий дополнительного образования, увеличение количества сетевых программ, ориентированных на ФГОС</a:t>
            </a:r>
            <a:endParaRPr lang="ru-RU" sz="2000" dirty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2590238" y="4232378"/>
            <a:ext cx="0" cy="1836000"/>
          </a:xfrm>
          <a:prstGeom prst="line">
            <a:avLst/>
          </a:prstGeom>
          <a:ln w="28575">
            <a:solidFill>
              <a:srgbClr val="5077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429388" y="4209422"/>
            <a:ext cx="0" cy="1836000"/>
          </a:xfrm>
          <a:prstGeom prst="line">
            <a:avLst/>
          </a:prstGeom>
          <a:ln w="28575">
            <a:solidFill>
              <a:srgbClr val="5077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1028244"/>
            <a:ext cx="9153159" cy="543368"/>
          </a:xfrm>
          <a:prstGeom prst="rect">
            <a:avLst/>
          </a:prstGeom>
          <a:noFill/>
        </p:spPr>
      </p:pic>
      <p:pic>
        <p:nvPicPr>
          <p:cNvPr id="32" name="Picture 7" descr="C:\Users\ПономарёваЛБ\Desktop\KANSK_gerb_500p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640" y="86604"/>
            <a:ext cx="69038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32"/>
          <p:cNvSpPr/>
          <p:nvPr/>
        </p:nvSpPr>
        <p:spPr>
          <a:xfrm>
            <a:off x="857224" y="214290"/>
            <a:ext cx="2848216" cy="624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УПРАВЛЕНИЕ ОБРАЗОВАНИЯ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АДМИНИСТРАЦИИ г. КАНСКА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48" y="1071546"/>
            <a:ext cx="8001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solidFill>
                  <a:schemeClr val="bg1"/>
                </a:solidFill>
              </a:rPr>
              <a:t>основные задачи </a:t>
            </a:r>
          </a:p>
        </p:txBody>
      </p:sp>
      <p:grpSp>
        <p:nvGrpSpPr>
          <p:cNvPr id="5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8" name="Равнобедренный треугольник 27"/>
          <p:cNvSpPr/>
          <p:nvPr/>
        </p:nvSpPr>
        <p:spPr>
          <a:xfrm flipV="1">
            <a:off x="4123928" y="2928934"/>
            <a:ext cx="785818" cy="857256"/>
          </a:xfrm>
          <a:prstGeom prst="triangle">
            <a:avLst/>
          </a:prstGeom>
          <a:solidFill>
            <a:srgbClr val="5077A6"/>
          </a:solidFill>
          <a:ln w="381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ru-RU" dirty="0"/>
          </a:p>
        </p:txBody>
      </p:sp>
      <p:sp>
        <p:nvSpPr>
          <p:cNvPr id="29" name="Равнобедренный треугольник 28"/>
          <p:cNvSpPr/>
          <p:nvPr/>
        </p:nvSpPr>
        <p:spPr>
          <a:xfrm flipV="1">
            <a:off x="7429520" y="2928934"/>
            <a:ext cx="785818" cy="857256"/>
          </a:xfrm>
          <a:prstGeom prst="triangle">
            <a:avLst/>
          </a:prstGeom>
          <a:solidFill>
            <a:srgbClr val="5077A6"/>
          </a:solidFill>
          <a:ln w="381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550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413" cy="116998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4520" name="TextBox 24"/>
          <p:cNvSpPr txBox="1">
            <a:spLocks noChangeArrowheads="1"/>
          </p:cNvSpPr>
          <p:nvPr/>
        </p:nvSpPr>
        <p:spPr bwMode="auto">
          <a:xfrm>
            <a:off x="3000364" y="2143116"/>
            <a:ext cx="614363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algn="ctr"/>
            <a:r>
              <a:rPr lang="ru-RU" altLang="ru-RU" sz="4400" b="1" cap="all" dirty="0" smtClean="0">
                <a:solidFill>
                  <a:srgbClr val="5077A6"/>
                </a:solidFill>
                <a:latin typeface="Arial" pitchFamily="34" charset="0"/>
                <a:ea typeface="PT Sans"/>
                <a:cs typeface="PT Sans"/>
              </a:rPr>
              <a:t>создание </a:t>
            </a:r>
          </a:p>
          <a:p>
            <a:pPr marL="180975" algn="ctr"/>
            <a:r>
              <a:rPr lang="ru-RU" altLang="ru-RU" sz="4400" b="1" cap="all" dirty="0" smtClean="0">
                <a:solidFill>
                  <a:srgbClr val="5077A6"/>
                </a:solidFill>
                <a:latin typeface="Arial" pitchFamily="34" charset="0"/>
                <a:ea typeface="PT Sans"/>
                <a:cs typeface="PT Sans"/>
              </a:rPr>
              <a:t>системы учительского роста</a:t>
            </a:r>
            <a:endParaRPr lang="ru-RU" altLang="ru-RU" sz="4400" b="1" cap="all" dirty="0">
              <a:solidFill>
                <a:srgbClr val="5077A6"/>
              </a:solidFill>
              <a:latin typeface="Arial" pitchFamily="34" charset="0"/>
              <a:ea typeface="PT Sans"/>
              <a:cs typeface="PT Sans"/>
            </a:endParaRPr>
          </a:p>
        </p:txBody>
      </p:sp>
      <p:pic>
        <p:nvPicPr>
          <p:cNvPr id="12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906231"/>
            <a:ext cx="9153159" cy="402354"/>
          </a:xfrm>
          <a:prstGeom prst="rect">
            <a:avLst/>
          </a:prstGeom>
          <a:noFill/>
        </p:spPr>
      </p:pic>
      <p:grpSp>
        <p:nvGrpSpPr>
          <p:cNvPr id="2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7" name="Picture 7" descr="C:\Users\ПономарёваЛБ\Desktop\KANSK_gerb_500p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640" y="86604"/>
            <a:ext cx="69038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857224" y="214290"/>
            <a:ext cx="2848216" cy="624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УПРАВЛЕНИЕ ОБРАЗОВАНИЯ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АДМИНИСТРАЦИИ г. КАНСКА</a:t>
            </a:r>
          </a:p>
        </p:txBody>
      </p:sp>
      <p:pic>
        <p:nvPicPr>
          <p:cNvPr id="20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785786" y="5786454"/>
            <a:ext cx="8367373" cy="402354"/>
          </a:xfrm>
          <a:prstGeom prst="rect">
            <a:avLst/>
          </a:prstGeom>
          <a:noFill/>
        </p:spPr>
      </p:pic>
      <p:pic>
        <p:nvPicPr>
          <p:cNvPr id="2050" name="Picture 2" descr="http://bibirevo.mos.ru/upload/medialibrary/15d/uchitel.jpg"/>
          <p:cNvPicPr>
            <a:picLocks noChangeAspect="1" noChangeArrowheads="1"/>
          </p:cNvPicPr>
          <p:nvPr/>
        </p:nvPicPr>
        <p:blipFill>
          <a:blip r:embed="rId8"/>
          <a:srcRect l="42187" r="12812"/>
          <a:stretch>
            <a:fillRect/>
          </a:stretch>
        </p:blipFill>
        <p:spPr bwMode="auto">
          <a:xfrm>
            <a:off x="359460" y="1443484"/>
            <a:ext cx="2997999" cy="44719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6455646"/>
            <a:ext cx="9153159" cy="402354"/>
          </a:xfrm>
          <a:prstGeom prst="rect">
            <a:avLst/>
          </a:prstGeom>
          <a:noFill/>
        </p:spPr>
      </p:pic>
      <p:pic>
        <p:nvPicPr>
          <p:cNvPr id="13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11160"/>
            <a:ext cx="9153159" cy="631889"/>
          </a:xfrm>
          <a:prstGeom prst="rect">
            <a:avLst/>
          </a:prstGeom>
          <a:noFill/>
        </p:spPr>
      </p:pic>
      <p:sp>
        <p:nvSpPr>
          <p:cNvPr id="17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5572132" cy="1000108"/>
          </a:xfrm>
        </p:spPr>
        <p:txBody>
          <a:bodyPr>
            <a:normAutofit fontScale="90000"/>
          </a:bodyPr>
          <a:lstStyle/>
          <a:p>
            <a:r>
              <a:rPr lang="ru-RU" sz="23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ea typeface="+mn-ea"/>
                <a:cs typeface="Arial" pitchFamily="34" charset="0"/>
              </a:rPr>
              <a:t>Конкурсы </a:t>
            </a:r>
            <a:br>
              <a:rPr lang="ru-RU" sz="23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3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ea typeface="+mn-ea"/>
                <a:cs typeface="Arial" pitchFamily="34" charset="0"/>
              </a:rPr>
              <a:t>профессионального мастерства</a:t>
            </a:r>
            <a:endParaRPr lang="ru-RU" sz="2300" b="1" kern="1400" cap="all" dirty="0">
              <a:ln w="0"/>
              <a:solidFill>
                <a:srgbClr val="5077A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0" y="1643050"/>
          <a:ext cx="9144000" cy="32918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71670"/>
                <a:gridCol w="3929090"/>
                <a:gridCol w="3143240"/>
              </a:tblGrid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 smtClean="0"/>
                        <a:t>«Учитель года – 2017»</a:t>
                      </a:r>
                      <a:endParaRPr lang="ru-RU" sz="18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/>
                        <a:t>34 педагога</a:t>
                      </a:r>
                    </a:p>
                    <a:p>
                      <a:pPr algn="ctr"/>
                      <a:r>
                        <a:rPr lang="ru-RU" sz="1800" b="0" i="0" dirty="0" smtClean="0"/>
                        <a:t> (18 учителей, 13 воспитателей,</a:t>
                      </a:r>
                      <a:r>
                        <a:rPr lang="ru-RU" sz="1800" b="0" i="0" baseline="0" dirty="0" smtClean="0"/>
                        <a:t> </a:t>
                      </a:r>
                      <a:r>
                        <a:rPr lang="ru-RU" sz="1800" b="0" i="0" dirty="0" smtClean="0"/>
                        <a:t>3 педагога дополнительного образования)</a:t>
                      </a:r>
                      <a:endParaRPr lang="ru-RU" sz="18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dirty="0" smtClean="0"/>
                        <a:t>Лицей №1, </a:t>
                      </a:r>
                    </a:p>
                    <a:p>
                      <a:r>
                        <a:rPr lang="ru-RU" sz="1800" b="0" i="0" dirty="0" smtClean="0"/>
                        <a:t>Гимназия №№1,4, </a:t>
                      </a:r>
                    </a:p>
                    <a:p>
                      <a:r>
                        <a:rPr lang="ru-RU" sz="1800" b="0" i="0" dirty="0" smtClean="0"/>
                        <a:t>ДОО №10, СЮН</a:t>
                      </a:r>
                      <a:endParaRPr lang="ru-RU" sz="1800" b="0" i="0" dirty="0"/>
                    </a:p>
                  </a:txBody>
                  <a:tcPr/>
                </a:tc>
              </a:tr>
              <a:tr h="714380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 smtClean="0"/>
                        <a:t>«Мой лучший урок»</a:t>
                      </a:r>
                      <a:endParaRPr lang="ru-RU" sz="1800" b="0" i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/>
                        <a:t>61 педагог</a:t>
                      </a:r>
                    </a:p>
                    <a:p>
                      <a:pPr algn="ctr"/>
                      <a:r>
                        <a:rPr lang="ru-RU" sz="1800" b="0" i="0" baseline="0" dirty="0" smtClean="0"/>
                        <a:t> (</a:t>
                      </a:r>
                      <a:r>
                        <a:rPr lang="ru-RU" sz="1800" b="0" i="0" dirty="0" smtClean="0"/>
                        <a:t>37 учителей, 19 воспитателей, 4 педагога дополнительного образования и 1 музыкальный руководитель)</a:t>
                      </a:r>
                      <a:endParaRPr lang="ru-RU" sz="1800" b="0" i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 smtClean="0"/>
                        <a:t>Лицей №1,</a:t>
                      </a:r>
                    </a:p>
                    <a:p>
                      <a:r>
                        <a:rPr lang="ru-RU" sz="1800" b="0" i="0" dirty="0" smtClean="0"/>
                        <a:t> Гимназии №№ 1,4, </a:t>
                      </a:r>
                    </a:p>
                    <a:p>
                      <a:r>
                        <a:rPr lang="ru-RU" sz="1800" b="0" i="0" dirty="0" smtClean="0"/>
                        <a:t>СОШ №№18, 19, ООШ №20, ДОО №№25, 27, 47, </a:t>
                      </a:r>
                      <a:r>
                        <a:rPr lang="ru-RU" sz="1800" b="0" i="0" dirty="0" err="1" smtClean="0"/>
                        <a:t>ДДЮТиЭ</a:t>
                      </a:r>
                      <a:endParaRPr lang="ru-RU" sz="1800" b="0" i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86770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 smtClean="0"/>
                        <a:t>«Молодой учитель – Новой школе»</a:t>
                      </a:r>
                      <a:endParaRPr lang="ru-RU" sz="1800" b="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/>
                        <a:t>28 молодых педагогов</a:t>
                      </a:r>
                    </a:p>
                    <a:p>
                      <a:pPr algn="ctr"/>
                      <a:r>
                        <a:rPr lang="ru-RU" sz="1800" b="0" i="0" dirty="0" smtClean="0"/>
                        <a:t> из 23 образовательных организаций</a:t>
                      </a:r>
                      <a:endParaRPr lang="ru-RU" sz="18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dirty="0" smtClean="0"/>
                        <a:t>СОШ №№3, 6, ООШ №20, </a:t>
                      </a:r>
                    </a:p>
                    <a:p>
                      <a:r>
                        <a:rPr lang="ru-RU" sz="1800" b="0" i="0" dirty="0" smtClean="0"/>
                        <a:t>ДОО №№ 25, 36</a:t>
                      </a:r>
                      <a:endParaRPr lang="ru-RU" sz="1800" b="0" i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0" y="1000108"/>
          <a:ext cx="9144000" cy="589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670"/>
                <a:gridCol w="3929090"/>
                <a:gridCol w="3143240"/>
              </a:tblGrid>
              <a:tr h="58959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Муниципальные</a:t>
                      </a:r>
                      <a:r>
                        <a:rPr lang="ru-RU" sz="1600" baseline="0" dirty="0" smtClean="0"/>
                        <a:t> конкурсы</a:t>
                      </a:r>
                      <a:endParaRPr lang="ru-RU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Количество участников</a:t>
                      </a:r>
                      <a:endParaRPr lang="ru-RU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ОО,</a:t>
                      </a:r>
                      <a:r>
                        <a:rPr lang="ru-RU" sz="1600" baseline="0" dirty="0" smtClean="0"/>
                        <a:t> подготовившие победителей и призёров конкурсов</a:t>
                      </a:r>
                      <a:endParaRPr lang="ru-RU" sz="16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pSp>
        <p:nvGrpSpPr>
          <p:cNvPr id="10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7410" name="Picture 2" descr="http://sarapul.net/sites/default/files/359298c5980d4cb8fda66a2d62b94c4a.jpg.crop_displa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75034" y="5000636"/>
            <a:ext cx="2643206" cy="17029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414" name="Picture 6" descr="http://i003.radikal.ru/1510/25/42fba000427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60258" y="5000636"/>
            <a:ext cx="3143272" cy="17091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416" name="Picture 8" descr="http://gov.cap.ru/UserFiles/news/201610/04/00.jpg"/>
          <p:cNvPicPr>
            <a:picLocks noChangeAspect="1" noChangeArrowheads="1"/>
          </p:cNvPicPr>
          <p:nvPr/>
        </p:nvPicPr>
        <p:blipFill>
          <a:blip r:embed="rId8" cstate="print"/>
          <a:srcRect r="43816"/>
          <a:stretch>
            <a:fillRect/>
          </a:stretch>
        </p:blipFill>
        <p:spPr bwMode="auto">
          <a:xfrm>
            <a:off x="229303" y="4974168"/>
            <a:ext cx="1714481" cy="17144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TextBox 17"/>
          <p:cNvSpPr txBox="1">
            <a:spLocks noChangeArrowheads="1"/>
          </p:cNvSpPr>
          <p:nvPr/>
        </p:nvSpPr>
        <p:spPr bwMode="auto">
          <a:xfrm>
            <a:off x="0" y="1027113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>
                <a:solidFill>
                  <a:schemeClr val="bg1"/>
                </a:solidFill>
              </a:rPr>
              <a:t>ПРАКТИКА ПОДДЕРЖИВАЮЩЕГО ОЦЕНИВАНИЯ: ЛИДЕРЫ</a:t>
            </a:r>
          </a:p>
        </p:txBody>
      </p:sp>
      <p:sp>
        <p:nvSpPr>
          <p:cNvPr id="19" name="Шестиугольник 18"/>
          <p:cNvSpPr/>
          <p:nvPr/>
        </p:nvSpPr>
        <p:spPr bwMode="auto">
          <a:xfrm rot="16200000">
            <a:off x="1972469" y="2205832"/>
            <a:ext cx="2178050" cy="1878012"/>
          </a:xfrm>
          <a:prstGeom prst="hexagon">
            <a:avLst/>
          </a:prstGeom>
          <a:solidFill>
            <a:srgbClr val="5077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Шестиугольник 14"/>
          <p:cNvSpPr/>
          <p:nvPr/>
        </p:nvSpPr>
        <p:spPr bwMode="auto">
          <a:xfrm rot="5400000" flipH="1">
            <a:off x="4231482" y="1775619"/>
            <a:ext cx="2176463" cy="1876425"/>
          </a:xfrm>
          <a:prstGeom prst="hexagon">
            <a:avLst/>
          </a:prstGeom>
          <a:solidFill>
            <a:srgbClr val="E8B37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3" name="Шестиугольник 22"/>
          <p:cNvSpPr/>
          <p:nvPr/>
        </p:nvSpPr>
        <p:spPr bwMode="auto">
          <a:xfrm rot="16200000" flipH="1" flipV="1">
            <a:off x="3001169" y="4317207"/>
            <a:ext cx="2178050" cy="1878012"/>
          </a:xfrm>
          <a:prstGeom prst="hexagon">
            <a:avLst/>
          </a:prstGeom>
          <a:solidFill>
            <a:srgbClr val="E8B37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7" name="Шестиугольник 26"/>
          <p:cNvSpPr/>
          <p:nvPr/>
        </p:nvSpPr>
        <p:spPr bwMode="auto">
          <a:xfrm rot="16200000" flipH="1" flipV="1">
            <a:off x="5052703" y="3878262"/>
            <a:ext cx="2178050" cy="1876425"/>
          </a:xfrm>
          <a:prstGeom prst="hexagon">
            <a:avLst/>
          </a:prstGeom>
          <a:solidFill>
            <a:srgbClr val="5077A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rot="5400000">
            <a:off x="1872457" y="4131468"/>
            <a:ext cx="0" cy="2449513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5400000">
            <a:off x="8140700" y="4346575"/>
            <a:ext cx="0" cy="15494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 bwMode="auto">
          <a:xfrm rot="5400000">
            <a:off x="1131064" y="1654962"/>
            <a:ext cx="0" cy="1690688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 bwMode="auto">
          <a:xfrm rot="5400000">
            <a:off x="7599375" y="973129"/>
            <a:ext cx="0" cy="233997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8" descr="http://nsportal.ru/sites/default/files/styles/media_gallery_thumbnail/public/gallery/2016/07/21/nasha_zhizn_v_detskom_sadu_quotsibiryachokquot/dsc_4985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4658" y="4357694"/>
            <a:ext cx="1718023" cy="17180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6" name="Picture 2" descr="http://dou10.kansk24.ru/images/IMG_2295.JPG"/>
          <p:cNvPicPr>
            <a:picLocks noChangeAspect="1" noChangeArrowheads="1"/>
          </p:cNvPicPr>
          <p:nvPr/>
        </p:nvPicPr>
        <p:blipFill>
          <a:blip r:embed="rId3"/>
          <a:srcRect b="23098"/>
          <a:stretch>
            <a:fillRect/>
          </a:stretch>
        </p:blipFill>
        <p:spPr bwMode="auto">
          <a:xfrm>
            <a:off x="5354306" y="4000504"/>
            <a:ext cx="1608554" cy="17372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9906" y="1899353"/>
            <a:ext cx="1331912" cy="16160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8" name="Picture 6" descr="https://i.mycdn.me/image?id=599418647859&amp;t=3&amp;plc=WEB&amp;tkn=*81vyoLsXuODe-xF40qy7Wey9opc"/>
          <p:cNvPicPr>
            <a:picLocks noChangeAspect="1" noChangeArrowheads="1"/>
          </p:cNvPicPr>
          <p:nvPr/>
        </p:nvPicPr>
        <p:blipFill>
          <a:blip r:embed="rId5"/>
          <a:srcRect l="23438" r="30989" b="65430"/>
          <a:stretch>
            <a:fillRect/>
          </a:stretch>
        </p:blipFill>
        <p:spPr bwMode="auto">
          <a:xfrm>
            <a:off x="2390947" y="2357430"/>
            <a:ext cx="1609549" cy="16279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9" name="Прямоугольник 38"/>
          <p:cNvSpPr/>
          <p:nvPr/>
        </p:nvSpPr>
        <p:spPr>
          <a:xfrm>
            <a:off x="-71438" y="2070265"/>
            <a:ext cx="257173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cap="all" dirty="0" smtClean="0">
                <a:solidFill>
                  <a:schemeClr val="accent5">
                    <a:lumMod val="75000"/>
                  </a:schemeClr>
                </a:solidFill>
              </a:rPr>
              <a:t>Ковальчук Е.А.,</a:t>
            </a:r>
          </a:p>
          <a:p>
            <a:pPr algn="ctr"/>
            <a:r>
              <a:rPr lang="ru-RU" altLang="ru-RU" sz="800" dirty="0" smtClean="0">
                <a:solidFill>
                  <a:srgbClr val="5077A6"/>
                </a:solidFill>
              </a:rPr>
              <a:t> </a:t>
            </a:r>
          </a:p>
          <a:p>
            <a:pPr algn="ctr"/>
            <a:r>
              <a:rPr lang="ru-RU" dirty="0" smtClean="0"/>
              <a:t>Победитель</a:t>
            </a:r>
          </a:p>
          <a:p>
            <a:pPr algn="ctr"/>
            <a:r>
              <a:rPr lang="ru-RU" dirty="0" smtClean="0"/>
              <a:t> краевого конкурса</a:t>
            </a:r>
          </a:p>
          <a:p>
            <a:pPr algn="ctr"/>
            <a:r>
              <a:rPr lang="ru-RU" dirty="0" smtClean="0"/>
              <a:t> «Учитель года </a:t>
            </a:r>
          </a:p>
          <a:p>
            <a:pPr algn="ctr"/>
            <a:r>
              <a:rPr lang="ru-RU" dirty="0" smtClean="0"/>
              <a:t>Красноярского края </a:t>
            </a:r>
          </a:p>
          <a:p>
            <a:pPr algn="ctr">
              <a:buFontTx/>
              <a:buChar char="-"/>
            </a:pPr>
            <a:r>
              <a:rPr lang="ru-RU" dirty="0" smtClean="0"/>
              <a:t>2017»</a:t>
            </a:r>
            <a:endParaRPr lang="ru-RU" sz="1000" dirty="0" smtClean="0"/>
          </a:p>
          <a:p>
            <a:pPr algn="ctr"/>
            <a:r>
              <a:rPr lang="ru-RU" b="1" dirty="0" smtClean="0"/>
              <a:t>МАОУ гимназия №4</a:t>
            </a:r>
            <a:endParaRPr lang="ru-RU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714348" y="4929198"/>
            <a:ext cx="2571768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cap="all" dirty="0" err="1" smtClean="0">
                <a:solidFill>
                  <a:schemeClr val="accent5">
                    <a:lumMod val="75000"/>
                  </a:schemeClr>
                </a:solidFill>
              </a:rPr>
              <a:t>Мещенская</a:t>
            </a:r>
            <a:r>
              <a:rPr lang="ru-RU" altLang="ru-RU" b="1" cap="all" dirty="0" smtClean="0">
                <a:solidFill>
                  <a:schemeClr val="accent5">
                    <a:lumMod val="75000"/>
                  </a:schemeClr>
                </a:solidFill>
              </a:rPr>
              <a:t> С.Н., </a:t>
            </a:r>
          </a:p>
          <a:p>
            <a:pPr algn="ctr"/>
            <a:endParaRPr lang="ru-RU" altLang="ru-RU" sz="900" dirty="0" smtClean="0">
              <a:solidFill>
                <a:srgbClr val="5077A6"/>
              </a:solidFill>
            </a:endParaRPr>
          </a:p>
          <a:p>
            <a:pPr algn="ctr"/>
            <a:r>
              <a:rPr lang="ru-RU" sz="1600" dirty="0" smtClean="0"/>
              <a:t>победитель </a:t>
            </a:r>
          </a:p>
          <a:p>
            <a:pPr algn="ctr"/>
            <a:r>
              <a:rPr lang="ru-RU" sz="1600" dirty="0" smtClean="0"/>
              <a:t>краевого конкурса «Воспитатель года Красноярского края-2016»</a:t>
            </a:r>
          </a:p>
          <a:p>
            <a:pPr algn="ctr"/>
            <a:r>
              <a:rPr lang="ru-RU" sz="1600" b="1" dirty="0" smtClean="0"/>
              <a:t>МАДОУ №15</a:t>
            </a:r>
            <a:endParaRPr lang="ru-RU" sz="1600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000760" y="1714488"/>
            <a:ext cx="314324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cap="all" dirty="0" smtClean="0">
                <a:solidFill>
                  <a:schemeClr val="accent5">
                    <a:lumMod val="75000"/>
                  </a:schemeClr>
                </a:solidFill>
              </a:rPr>
              <a:t>Смирнова О.А., </a:t>
            </a:r>
          </a:p>
          <a:p>
            <a:pPr algn="ctr"/>
            <a:endParaRPr lang="ru-RU" altLang="ru-RU" sz="800" b="1" dirty="0" smtClean="0">
              <a:solidFill>
                <a:srgbClr val="5077A6"/>
              </a:solidFill>
            </a:endParaRPr>
          </a:p>
          <a:p>
            <a:pPr algn="ctr"/>
            <a:r>
              <a:rPr lang="ru-RU" dirty="0" smtClean="0"/>
              <a:t>абсолютный победитель муниципального этапа конкурса «Учитель года России»</a:t>
            </a:r>
          </a:p>
          <a:p>
            <a:pPr algn="ctr"/>
            <a:r>
              <a:rPr lang="ru-RU" b="1" dirty="0" smtClean="0"/>
              <a:t>МАОУ гимназия №1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6861528" y="4701206"/>
            <a:ext cx="242889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cap="all" dirty="0" err="1" smtClean="0">
                <a:solidFill>
                  <a:schemeClr val="accent5">
                    <a:lumMod val="75000"/>
                  </a:schemeClr>
                </a:solidFill>
              </a:rPr>
              <a:t>Казинникова</a:t>
            </a:r>
            <a:r>
              <a:rPr lang="ru-RU" altLang="ru-RU" b="1" cap="all" dirty="0" smtClean="0">
                <a:solidFill>
                  <a:schemeClr val="accent5">
                    <a:lumMod val="75000"/>
                  </a:schemeClr>
                </a:solidFill>
              </a:rPr>
              <a:t> Н.А.,</a:t>
            </a:r>
          </a:p>
          <a:p>
            <a:pPr algn="ctr"/>
            <a:endParaRPr lang="ru-RU" sz="800" b="1" dirty="0" smtClean="0"/>
          </a:p>
          <a:p>
            <a:pPr algn="ctr"/>
            <a:r>
              <a:rPr lang="ru-RU" sz="1600" dirty="0" smtClean="0"/>
              <a:t>финалист</a:t>
            </a:r>
          </a:p>
          <a:p>
            <a:pPr algn="ctr"/>
            <a:r>
              <a:rPr lang="ru-RU" sz="1600" dirty="0" smtClean="0"/>
              <a:t>краевого конкурса «Воспитатель года Красноярского края-2017»</a:t>
            </a:r>
          </a:p>
          <a:p>
            <a:pPr algn="ctr"/>
            <a:r>
              <a:rPr lang="ru-RU" sz="1600" b="1" dirty="0" smtClean="0"/>
              <a:t>МАДОУ №10</a:t>
            </a:r>
            <a:endParaRPr lang="ru-RU" sz="1600" b="1" dirty="0"/>
          </a:p>
        </p:txBody>
      </p:sp>
      <p:pic>
        <p:nvPicPr>
          <p:cNvPr id="4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27" y="928670"/>
            <a:ext cx="9153159" cy="402354"/>
          </a:xfrm>
          <a:prstGeom prst="rect">
            <a:avLst/>
          </a:prstGeom>
          <a:noFill/>
        </p:spPr>
      </p:pic>
      <p:sp>
        <p:nvSpPr>
          <p:cNvPr id="45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5572132" cy="1000108"/>
          </a:xfrm>
        </p:spPr>
        <p:txBody>
          <a:bodyPr>
            <a:normAutofit fontScale="90000"/>
          </a:bodyPr>
          <a:lstStyle/>
          <a:p>
            <a:r>
              <a:rPr lang="ru-RU" sz="23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ea typeface="+mn-ea"/>
                <a:cs typeface="Arial" pitchFamily="34" charset="0"/>
              </a:rPr>
              <a:t>Конкурсы </a:t>
            </a:r>
            <a:br>
              <a:rPr lang="ru-RU" sz="23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3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ea typeface="+mn-ea"/>
                <a:cs typeface="Arial" pitchFamily="34" charset="0"/>
              </a:rPr>
              <a:t>профессионального мастерства</a:t>
            </a:r>
            <a:endParaRPr lang="ru-RU" sz="2300" b="1" kern="1400" cap="all" dirty="0">
              <a:ln w="0"/>
              <a:solidFill>
                <a:srgbClr val="5077A6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46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11161"/>
            <a:ext cx="9153159" cy="402354"/>
          </a:xfrm>
          <a:prstGeom prst="rect">
            <a:avLst/>
          </a:prstGeom>
          <a:noFill/>
        </p:spPr>
      </p:pic>
      <p:pic>
        <p:nvPicPr>
          <p:cNvPr id="11" name="Picture 7" descr="C:\Users\ПономарёваЛБ\Desktop\KANSK_gerb_500p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640" y="86604"/>
            <a:ext cx="69038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857224" y="214290"/>
            <a:ext cx="2848216" cy="624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УПРАВЛЕНИЕ ОБРАЗОВАНИЯ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АДМИНИСТРАЦИИ г. КАНСКА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00010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Открытые методические дни</a:t>
            </a:r>
          </a:p>
        </p:txBody>
      </p:sp>
      <p:pic>
        <p:nvPicPr>
          <p:cNvPr id="15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4000504"/>
            <a:ext cx="9153159" cy="402354"/>
          </a:xfrm>
          <a:prstGeom prst="rect">
            <a:avLst/>
          </a:prstGeom>
          <a:noFill/>
        </p:spPr>
      </p:pic>
      <p:graphicFrame>
        <p:nvGraphicFramePr>
          <p:cNvPr id="1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38594981"/>
              </p:ext>
            </p:extLst>
          </p:nvPr>
        </p:nvGraphicFramePr>
        <p:xfrm>
          <a:off x="0" y="1357298"/>
          <a:ext cx="9144000" cy="266034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143636"/>
                <a:gridCol w="3000364"/>
              </a:tblGrid>
              <a:tr h="357190"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 smtClean="0"/>
                        <a:t>Промежуточные результаты работы пилотных площадок МО КК и ИПК</a:t>
                      </a:r>
                      <a:endParaRPr lang="ru-RU" sz="15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Лицей №1, ООШ №9</a:t>
                      </a:r>
                      <a:endParaRPr lang="ru-RU" b="0" dirty="0"/>
                    </a:p>
                  </a:txBody>
                  <a:tcPr/>
                </a:tc>
              </a:tr>
              <a:tr h="305143"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 smtClean="0"/>
                        <a:t>Опыт работы специализированных классов</a:t>
                      </a:r>
                      <a:endParaRPr lang="ru-RU" sz="15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/>
                        <a:t>Лицей</a:t>
                      </a:r>
                      <a:r>
                        <a:rPr lang="ru-RU" b="0" baseline="0" dirty="0" smtClean="0"/>
                        <a:t> №1, г</a:t>
                      </a:r>
                      <a:r>
                        <a:rPr lang="ru-RU" b="0" dirty="0" smtClean="0"/>
                        <a:t>имназия №4</a:t>
                      </a:r>
                      <a:endParaRPr lang="ru-RU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54879"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/>
                        <a:t>Практики работы с родителями обучающихся 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СОШ №6, ДОО №№ 11,22</a:t>
                      </a:r>
                      <a:endParaRPr lang="ru-RU" dirty="0"/>
                    </a:p>
                  </a:txBody>
                  <a:tcPr/>
                </a:tc>
              </a:tr>
              <a:tr h="557226"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/>
                        <a:t>Урочные и внеурочные формы работы с обучающимися</a:t>
                      </a:r>
                      <a:r>
                        <a:rPr lang="ru-RU" sz="1500" baseline="0" dirty="0" smtClean="0"/>
                        <a:t> в соответствии с </a:t>
                      </a:r>
                      <a:r>
                        <a:rPr lang="ru-RU" sz="1500" dirty="0" smtClean="0"/>
                        <a:t>ФГОС</a:t>
                      </a:r>
                      <a:endParaRPr lang="ru-RU" sz="15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СОШ №№2,3,5,17,18,СЮН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60088"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/>
                        <a:t>Первые результаты реализации муниципальных сетевых проектов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СОШ7,8,9,15,17,18,19,20,21, </a:t>
                      </a:r>
                      <a:r>
                        <a:rPr lang="ru-RU" dirty="0" err="1" smtClean="0"/>
                        <a:t>ЦДиК</a:t>
                      </a:r>
                      <a:endParaRPr lang="ru-RU" dirty="0"/>
                    </a:p>
                  </a:txBody>
                  <a:tcPr/>
                </a:tc>
              </a:tr>
              <a:tr h="281744">
                <a:tc>
                  <a:txBody>
                    <a:bodyPr/>
                    <a:lstStyle/>
                    <a:p>
                      <a:pPr algn="l"/>
                      <a:r>
                        <a:rPr lang="ru-RU" sz="1500" dirty="0" smtClean="0"/>
                        <a:t>Окружные методические сборы</a:t>
                      </a:r>
                      <a:endParaRPr lang="ru-RU" sz="15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ДОО №№ 9,21,34,36,47,50 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2357422" y="4000504"/>
            <a:ext cx="3870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Инновационные площадки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rot="5400000">
            <a:off x="1815407" y="5573573"/>
            <a:ext cx="1928826" cy="1588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>
            <a:off x="4774345" y="5535627"/>
            <a:ext cx="1928826" cy="1588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-29980" y="4415084"/>
            <a:ext cx="2928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44600">
              <a:spcBef>
                <a:spcPct val="0"/>
              </a:spcBef>
            </a:pPr>
            <a:r>
              <a:rPr lang="ru-RU" b="1" cap="all" dirty="0" smtClean="0">
                <a:solidFill>
                  <a:schemeClr val="accent5">
                    <a:lumMod val="75000"/>
                  </a:schemeClr>
                </a:solidFill>
              </a:rPr>
              <a:t>Пилотные площадки </a:t>
            </a:r>
          </a:p>
          <a:p>
            <a:pPr lvl="0" algn="ctr" defTabSz="1244600">
              <a:spcBef>
                <a:spcPct val="0"/>
              </a:spcBef>
            </a:pPr>
            <a:r>
              <a:rPr lang="ru-RU" b="1" cap="all" dirty="0" smtClean="0">
                <a:solidFill>
                  <a:schemeClr val="accent5">
                    <a:lumMod val="75000"/>
                  </a:schemeClr>
                </a:solidFill>
              </a:rPr>
              <a:t>ИПК и МО КК</a:t>
            </a:r>
            <a:endParaRPr lang="ru-RU" b="1" cap="al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714612" y="4429132"/>
            <a:ext cx="300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44600">
              <a:spcBef>
                <a:spcPct val="0"/>
              </a:spcBef>
            </a:pPr>
            <a:r>
              <a:rPr lang="ru-RU" b="1" cap="all" dirty="0" smtClean="0">
                <a:solidFill>
                  <a:schemeClr val="accent5">
                    <a:lumMod val="75000"/>
                  </a:schemeClr>
                </a:solidFill>
              </a:rPr>
              <a:t>Участники региональных проектов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857884" y="4429132"/>
            <a:ext cx="3071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44600">
              <a:spcBef>
                <a:spcPct val="0"/>
              </a:spcBef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М</a:t>
            </a:r>
            <a:r>
              <a:rPr lang="ru-RU" b="1" cap="all" dirty="0" smtClean="0">
                <a:solidFill>
                  <a:schemeClr val="accent5">
                    <a:lumMod val="75000"/>
                  </a:schemeClr>
                </a:solidFill>
              </a:rPr>
              <a:t>униципальные </a:t>
            </a:r>
          </a:p>
          <a:p>
            <a:pPr lvl="0" algn="ctr" defTabSz="1244600">
              <a:spcBef>
                <a:spcPct val="0"/>
              </a:spcBef>
            </a:pPr>
            <a:r>
              <a:rPr lang="ru-RU" b="1" cap="all" dirty="0" smtClean="0">
                <a:solidFill>
                  <a:schemeClr val="accent5">
                    <a:lumMod val="75000"/>
                  </a:schemeClr>
                </a:solidFill>
              </a:rPr>
              <a:t>сетевые проекты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0" y="5060596"/>
            <a:ext cx="29289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488" lvl="0">
              <a:buFontTx/>
              <a:buChar char="-"/>
            </a:pPr>
            <a:r>
              <a:rPr lang="ru-RU" sz="1600" b="1" dirty="0" smtClean="0"/>
              <a:t>Поддерживающее оценивание </a:t>
            </a:r>
            <a:r>
              <a:rPr lang="ru-RU" sz="1400" dirty="0" smtClean="0"/>
              <a:t> (Гимназия №1</a:t>
            </a:r>
            <a:r>
              <a:rPr lang="ru-RU" sz="1200" dirty="0" smtClean="0"/>
              <a:t> )</a:t>
            </a:r>
          </a:p>
          <a:p>
            <a:pPr marL="90488" lvl="0">
              <a:buFontTx/>
              <a:buChar char="-"/>
            </a:pPr>
            <a:r>
              <a:rPr lang="ru-RU" sz="1600" b="1" dirty="0" smtClean="0"/>
              <a:t> Введение ФГОС ООО</a:t>
            </a:r>
          </a:p>
          <a:p>
            <a:pPr marL="90488" lvl="0"/>
            <a:r>
              <a:rPr lang="ru-RU" sz="1400" dirty="0" smtClean="0"/>
              <a:t>(Лицей №1 )</a:t>
            </a:r>
          </a:p>
          <a:p>
            <a:pPr marL="90488" lvl="0">
              <a:buFontTx/>
              <a:buChar char="-"/>
            </a:pPr>
            <a:r>
              <a:rPr lang="ru-RU" b="1" dirty="0" smtClean="0"/>
              <a:t> </a:t>
            </a:r>
            <a:r>
              <a:rPr lang="ru-RU" sz="1600" b="1" dirty="0" smtClean="0"/>
              <a:t>Введение ФГОС ОВЗ (УО)) </a:t>
            </a:r>
            <a:r>
              <a:rPr lang="ru-RU" sz="1600" dirty="0" smtClean="0"/>
              <a:t>(</a:t>
            </a:r>
            <a:r>
              <a:rPr lang="ru-RU" sz="1400" dirty="0" smtClean="0"/>
              <a:t>ООШ №9) </a:t>
            </a:r>
            <a:endParaRPr lang="ru-RU" sz="14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2786050" y="5010235"/>
            <a:ext cx="307183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r>
              <a:rPr lang="ru-RU" sz="1600" b="1" dirty="0" smtClean="0"/>
              <a:t>Специализированные классы </a:t>
            </a:r>
            <a:r>
              <a:rPr lang="ru-RU" sz="1400" dirty="0" smtClean="0"/>
              <a:t>(Лицей №1, Гимназия №4)</a:t>
            </a:r>
          </a:p>
          <a:p>
            <a:pPr>
              <a:buFontTx/>
              <a:buChar char="-"/>
            </a:pPr>
            <a:r>
              <a:rPr lang="ru-RU" sz="1600" b="1" dirty="0" smtClean="0"/>
              <a:t>Сотрудничество детей и взрослых </a:t>
            </a:r>
            <a:r>
              <a:rPr lang="ru-RU" sz="1600" dirty="0" smtClean="0"/>
              <a:t>(</a:t>
            </a:r>
            <a:r>
              <a:rPr lang="ru-RU" sz="1400" dirty="0" smtClean="0"/>
              <a:t>СОШ №7 )</a:t>
            </a:r>
          </a:p>
          <a:p>
            <a:pPr>
              <a:buFontTx/>
              <a:buChar char="-"/>
            </a:pPr>
            <a:r>
              <a:rPr lang="ru-RU" sz="1600" b="1" dirty="0" smtClean="0"/>
              <a:t>Эффективные школы</a:t>
            </a:r>
          </a:p>
          <a:p>
            <a:r>
              <a:rPr lang="ru-RU" sz="1600" b="1" dirty="0" smtClean="0"/>
              <a:t> </a:t>
            </a:r>
            <a:r>
              <a:rPr lang="ru-RU" sz="1600" dirty="0" smtClean="0"/>
              <a:t>(</a:t>
            </a:r>
            <a:r>
              <a:rPr lang="ru-RU" sz="1400" dirty="0" smtClean="0"/>
              <a:t>ООШ №№9, 17, СОШ№ 21 )</a:t>
            </a:r>
          </a:p>
          <a:p>
            <a:endParaRPr lang="ru-RU" sz="1400" dirty="0" smtClean="0"/>
          </a:p>
          <a:p>
            <a:pPr lvl="0">
              <a:buFontTx/>
              <a:buChar char="-"/>
            </a:pPr>
            <a:endParaRPr lang="ru-RU" sz="1400" dirty="0" smtClean="0"/>
          </a:p>
          <a:p>
            <a:pPr lvl="0">
              <a:buFontTx/>
              <a:buChar char="-"/>
            </a:pPr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5786446" y="4929198"/>
            <a:ext cx="363982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r>
              <a:rPr lang="ru-RU" sz="1600" b="1" dirty="0" smtClean="0"/>
              <a:t>Математическое образование</a:t>
            </a:r>
          </a:p>
          <a:p>
            <a:pPr lvl="0"/>
            <a:r>
              <a:rPr lang="ru-RU" sz="1400" dirty="0" smtClean="0"/>
              <a:t>(Гимназия №4, СОШ№№3,11, </a:t>
            </a:r>
          </a:p>
          <a:p>
            <a:pPr lvl="0"/>
            <a:r>
              <a:rPr lang="ru-RU" sz="1400" dirty="0" smtClean="0"/>
              <a:t>ООШ №8, 22 )</a:t>
            </a:r>
          </a:p>
          <a:p>
            <a:r>
              <a:rPr lang="ru-RU" sz="1600" b="1" dirty="0" smtClean="0"/>
              <a:t>-Формирование УУД </a:t>
            </a:r>
          </a:p>
          <a:p>
            <a:r>
              <a:rPr lang="ru-RU" sz="1400" dirty="0" smtClean="0"/>
              <a:t>(СОШ №№7,11,15,17,18,19,21,22)</a:t>
            </a:r>
          </a:p>
          <a:p>
            <a:pPr lvl="0"/>
            <a:r>
              <a:rPr lang="ru-RU" sz="1400" dirty="0" smtClean="0"/>
              <a:t>-</a:t>
            </a:r>
            <a:r>
              <a:rPr lang="ru-RU" sz="1600" b="1" dirty="0" smtClean="0"/>
              <a:t>Профориентация детей с ОВЗ (УО) </a:t>
            </a:r>
          </a:p>
          <a:p>
            <a:pPr lvl="0"/>
            <a:r>
              <a:rPr lang="ru-RU" sz="1400" dirty="0" smtClean="0"/>
              <a:t>(ООШ №№9, 20, СОШ №18 )</a:t>
            </a:r>
          </a:p>
          <a:p>
            <a:endParaRPr lang="ru-RU" dirty="0" smtClean="0"/>
          </a:p>
          <a:p>
            <a:pPr lvl="0"/>
            <a:endParaRPr lang="ru-RU" dirty="0"/>
          </a:p>
        </p:txBody>
      </p:sp>
      <p:grpSp>
        <p:nvGrpSpPr>
          <p:cNvPr id="20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="" xmlns:p14="http://schemas.microsoft.com/office/powerpoint/2010/main" val="318276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357298"/>
          <a:ext cx="9144000" cy="2928958"/>
        </p:xfrm>
        <a:graphic>
          <a:graphicData uri="http://schemas.openxmlformats.org/drawingml/2006/table">
            <a:tbl>
              <a:tblPr/>
              <a:tblGrid>
                <a:gridCol w="5000628"/>
                <a:gridCol w="4143372"/>
              </a:tblGrid>
              <a:tr h="292895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2017-2018 учебный год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воспитатель ДОО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музыкальный руководитель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учитель химии и биологии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учитель английского языка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учитель физики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2022-2023 учебный год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учитель начальных классов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учитель математики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учитель химии и биологии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учитель английского языка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учитель физики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учитель русского языка и литературы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учитель истории и обществознания</a:t>
                      </a:r>
                      <a:endParaRPr lang="ru-RU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86116" y="4857760"/>
          <a:ext cx="5559425" cy="140208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597986"/>
                <a:gridCol w="1428760"/>
                <a:gridCol w="153267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/>
                        <a:t>ДОО</a:t>
                      </a:r>
                      <a:endParaRPr lang="ru-RU" sz="20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/>
                        <a:t>ОО</a:t>
                      </a:r>
                      <a:endParaRPr lang="ru-RU" sz="20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/>
                        <a:t>краевые субвенции</a:t>
                      </a:r>
                      <a:endParaRPr lang="ru-RU" sz="20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/>
                        <a:t>35</a:t>
                      </a:r>
                      <a:endParaRPr lang="ru-RU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/>
                        <a:t>102</a:t>
                      </a:r>
                      <a:endParaRPr lang="ru-RU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/>
                        <a:t>бюджетные средства </a:t>
                      </a:r>
                      <a:endParaRPr lang="ru-RU" sz="20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/>
                        <a:t>32</a:t>
                      </a:r>
                      <a:endParaRPr lang="ru-RU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/>
                        <a:t>71</a:t>
                      </a:r>
                      <a:endParaRPr lang="ru-RU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kern="1200" dirty="0" smtClean="0"/>
                        <a:t>другие</a:t>
                      </a:r>
                      <a:r>
                        <a:rPr lang="ru-RU" sz="2000" b="0" kern="1200" baseline="0" dirty="0" smtClean="0"/>
                        <a:t> источники</a:t>
                      </a:r>
                      <a:endParaRPr lang="ru-RU" sz="20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/>
                        <a:t>179</a:t>
                      </a:r>
                      <a:endParaRPr lang="ru-RU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/>
                        <a:t>117</a:t>
                      </a:r>
                      <a:endParaRPr lang="ru-RU" sz="20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11161"/>
            <a:ext cx="9153159" cy="402354"/>
          </a:xfrm>
          <a:prstGeom prst="rect">
            <a:avLst/>
          </a:prstGeom>
          <a:noFill/>
        </p:spPr>
      </p:pic>
      <p:pic>
        <p:nvPicPr>
          <p:cNvPr id="12" name="Picture 7" descr="C:\Users\ПономарёваЛБ\Desktop\KANSK_gerb_500p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640" y="86604"/>
            <a:ext cx="69038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857224" y="214290"/>
            <a:ext cx="2848216" cy="624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УПРАВЛЕНИЕ ОБРАЗОВАНИЯ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АДМИНИСТРАЦИИ г. КАНСКА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51" y="4690488"/>
            <a:ext cx="2928926" cy="19532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0" y="102657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вакансии</a:t>
            </a:r>
          </a:p>
        </p:txBody>
      </p:sp>
      <p:pic>
        <p:nvPicPr>
          <p:cNvPr id="11268" name="Picture 4" descr="http://afrgsu.ru/assets/files/2014/10/wpid-sozial-paedagoge.jpg"/>
          <p:cNvPicPr>
            <a:picLocks noChangeAspect="1" noChangeArrowheads="1"/>
          </p:cNvPicPr>
          <p:nvPr/>
        </p:nvPicPr>
        <p:blipFill>
          <a:blip r:embed="rId5"/>
          <a:srcRect r="55555"/>
          <a:stretch>
            <a:fillRect/>
          </a:stretch>
        </p:blipFill>
        <p:spPr bwMode="auto">
          <a:xfrm>
            <a:off x="3286116" y="1493321"/>
            <a:ext cx="1699522" cy="26200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9159" y="4181326"/>
            <a:ext cx="9153159" cy="402354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0" y="4226296"/>
            <a:ext cx="9091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Курсы повышения квалификации педагогов </a:t>
            </a:r>
          </a:p>
        </p:txBody>
      </p:sp>
      <p:grpSp>
        <p:nvGrpSpPr>
          <p:cNvPr id="15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3465062"/>
            <a:ext cx="9153159" cy="4023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448444"/>
            <a:ext cx="8229600" cy="428628"/>
          </a:xfrm>
        </p:spPr>
        <p:txBody>
          <a:bodyPr>
            <a:normAutofit/>
          </a:bodyPr>
          <a:lstStyle/>
          <a:p>
            <a:r>
              <a:rPr lang="ru-RU" sz="1800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Введение профессионального стандарта педагога</a:t>
            </a:r>
            <a:endParaRPr lang="ru-RU" sz="1800" b="1" kern="1400" cap="all" dirty="0">
              <a:ln w="0"/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63591716"/>
              </p:ext>
            </p:extLst>
          </p:nvPr>
        </p:nvGraphicFramePr>
        <p:xfrm>
          <a:off x="-1071602" y="3089267"/>
          <a:ext cx="10572824" cy="3768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11161"/>
            <a:ext cx="9153159" cy="402354"/>
          </a:xfrm>
          <a:prstGeom prst="rect">
            <a:avLst/>
          </a:prstGeom>
          <a:noFill/>
        </p:spPr>
      </p:pic>
      <p:pic>
        <p:nvPicPr>
          <p:cNvPr id="10" name="Picture 7" descr="C:\Users\ПономарёваЛБ\Desktop\KANSK_gerb_500p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640" y="86604"/>
            <a:ext cx="69038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57224" y="214290"/>
            <a:ext cx="2848216" cy="624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УПРАВЛЕНИЕ ОБРАЗОВАНИЯ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АДМИНИСТРАЦИИ г. КАНСКА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1413746"/>
          <a:ext cx="9143999" cy="208941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737422"/>
                <a:gridCol w="1622328"/>
                <a:gridCol w="904650"/>
                <a:gridCol w="1021847"/>
                <a:gridCol w="785818"/>
                <a:gridCol w="1643074"/>
                <a:gridCol w="1027791"/>
                <a:gridCol w="1401069"/>
              </a:tblGrid>
              <a:tr h="714380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200" dirty="0"/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2015-2016 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Всего  педагогических работников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Из них имеют КК (первую, высшую)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kern="1200" dirty="0"/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2016   </a:t>
                      </a:r>
                      <a:r>
                        <a:rPr lang="ru-RU" sz="1800" kern="1200" dirty="0"/>
                        <a:t>-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2017 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Всего  педагогических работников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Из них имеют КК (первую, высшую)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86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В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/>
                        <a:t>I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В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/>
                        <a:t>I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/>
                </a:tc>
              </a:tr>
              <a:tr h="1777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ОУ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690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175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332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ОУ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698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191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350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</a:tr>
              <a:tr h="1777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ДОО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/>
                        <a:t>537</a:t>
                      </a:r>
                      <a:endParaRPr lang="ru-RU" sz="18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/>
                        <a:t>88</a:t>
                      </a:r>
                      <a:endParaRPr lang="ru-RU" sz="18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/>
                        <a:t>243</a:t>
                      </a:r>
                      <a:endParaRPr lang="ru-RU" sz="18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/>
                        <a:t>ДОО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551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99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257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</a:tr>
              <a:tr h="1777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/>
                        <a:t>УДО</a:t>
                      </a:r>
                      <a:endParaRPr lang="ru-RU" sz="18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/>
                        <a:t>70</a:t>
                      </a:r>
                      <a:endParaRPr lang="ru-RU" sz="18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17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34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/>
                        <a:t>УДО</a:t>
                      </a:r>
                      <a:endParaRPr lang="ru-RU" sz="18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/>
                        <a:t>82</a:t>
                      </a:r>
                      <a:endParaRPr lang="ru-RU" sz="18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16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/>
                        <a:t>38</a:t>
                      </a:r>
                      <a:endParaRPr lang="ru-RU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642" marR="34642" marT="0" marB="0" anchor="ctr"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42844" y="1071546"/>
            <a:ext cx="90011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kern="1400" cap="all" dirty="0" smtClean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педагогические работники ОО, имеющие квалификационные категории </a:t>
            </a:r>
          </a:p>
        </p:txBody>
      </p:sp>
      <p:grpSp>
        <p:nvGrpSpPr>
          <p:cNvPr id="15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="" xmlns:p14="http://schemas.microsoft.com/office/powerpoint/2010/main" val="254509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968310"/>
            <a:ext cx="9153159" cy="4023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953562"/>
            <a:ext cx="8229600" cy="428628"/>
          </a:xfrm>
        </p:spPr>
        <p:txBody>
          <a:bodyPr>
            <a:noAutofit/>
          </a:bodyPr>
          <a:lstStyle/>
          <a:p>
            <a:r>
              <a:rPr lang="ru-RU" altLang="ru-RU" sz="2800" b="1" cap="all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Программа педсовета</a:t>
            </a:r>
            <a:endParaRPr lang="ru-RU" altLang="ru-RU" sz="2800" b="1" cap="all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57158" y="1133776"/>
            <a:ext cx="4176464" cy="6397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28 августа 2017 г.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-14748" y="1634888"/>
            <a:ext cx="5072066" cy="486916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000" b="1" dirty="0"/>
              <a:t>10.00-14.00 – методическая выставка образовательных организаций </a:t>
            </a:r>
            <a:r>
              <a:rPr lang="ru-RU" sz="2000" dirty="0"/>
              <a:t>«Образовательная среда, достижение новых образовательных результатов</a:t>
            </a:r>
            <a:r>
              <a:rPr lang="ru-RU" sz="2000" dirty="0" smtClean="0"/>
              <a:t>».</a:t>
            </a:r>
          </a:p>
          <a:p>
            <a:pPr>
              <a:spcBef>
                <a:spcPts val="0"/>
              </a:spcBef>
              <a:buNone/>
            </a:pPr>
            <a:r>
              <a:rPr lang="ru-RU" sz="2000" dirty="0" smtClean="0"/>
              <a:t>Место </a:t>
            </a:r>
            <a:r>
              <a:rPr lang="ru-RU" sz="2000" dirty="0"/>
              <a:t>проведения: фойе  </a:t>
            </a:r>
            <a:r>
              <a:rPr lang="ru-RU" sz="2000" dirty="0" smtClean="0"/>
              <a:t>ГДК</a:t>
            </a:r>
            <a:r>
              <a:rPr lang="ru-RU" sz="2000" b="1" dirty="0" smtClean="0"/>
              <a:t>.</a:t>
            </a:r>
            <a:endParaRPr lang="ru-RU" sz="2000" b="1" dirty="0"/>
          </a:p>
          <a:p>
            <a:r>
              <a:rPr lang="ru-RU" sz="2000" b="1" dirty="0"/>
              <a:t>11.00-12.20 – пленарная часть городского педсовета </a:t>
            </a:r>
            <a:r>
              <a:rPr lang="ru-RU" sz="2000" dirty="0"/>
              <a:t>«Управление ключевыми изменениями: новая образовательная среда, достижение образовательных результатов в соответствии с ФГОС». </a:t>
            </a:r>
            <a:r>
              <a:rPr lang="ru-RU" sz="2000" dirty="0" smtClean="0"/>
              <a:t>                   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 </a:t>
            </a:r>
            <a:r>
              <a:rPr lang="ru-RU" sz="2000" dirty="0" smtClean="0"/>
              <a:t>Место </a:t>
            </a:r>
            <a:r>
              <a:rPr lang="ru-RU" sz="2000" dirty="0"/>
              <a:t>проведения: зрительный зал </a:t>
            </a:r>
            <a:r>
              <a:rPr lang="ru-RU" sz="2000" dirty="0" smtClean="0"/>
              <a:t>ГДК.</a:t>
            </a:r>
            <a:endParaRPr lang="ru-RU" sz="2000" dirty="0"/>
          </a:p>
          <a:p>
            <a:pPr>
              <a:spcBef>
                <a:spcPts val="0"/>
              </a:spcBef>
            </a:pPr>
            <a:r>
              <a:rPr lang="ru-RU" sz="2000" b="1" dirty="0"/>
              <a:t>12.30-14.00 – праздничная программа </a:t>
            </a:r>
            <a:r>
              <a:rPr lang="ru-RU" sz="2000" b="1" dirty="0" smtClean="0"/>
              <a:t>чествования </a:t>
            </a:r>
            <a:r>
              <a:rPr lang="ru-RU" sz="2000" b="1" dirty="0"/>
              <a:t>педагогов, вручение наград </a:t>
            </a:r>
            <a:r>
              <a:rPr lang="ru-RU" sz="2000" dirty="0"/>
              <a:t>«Этот удивительный и хрупкий мир</a:t>
            </a:r>
            <a:r>
              <a:rPr lang="ru-RU" sz="2000" dirty="0" smtClean="0"/>
              <a:t>».</a:t>
            </a:r>
          </a:p>
          <a:p>
            <a:pPr>
              <a:spcBef>
                <a:spcPts val="0"/>
              </a:spcBef>
              <a:buNone/>
            </a:pPr>
            <a:r>
              <a:rPr lang="ru-RU" sz="2000" dirty="0" smtClean="0"/>
              <a:t>Место </a:t>
            </a:r>
            <a:r>
              <a:rPr lang="ru-RU" sz="2000" dirty="0"/>
              <a:t>проведения: зрительный зал </a:t>
            </a:r>
            <a:r>
              <a:rPr lang="ru-RU" sz="2000" dirty="0" smtClean="0"/>
              <a:t>ГДК.</a:t>
            </a:r>
            <a:endParaRPr lang="ru-RU" sz="20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716020" y="1316765"/>
            <a:ext cx="4104455" cy="6397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29 августа 2017 года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4572000" y="1988840"/>
            <a:ext cx="4786346" cy="486916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10.00-12.00 – заседания городских методических объединений </a:t>
            </a:r>
            <a:r>
              <a:rPr lang="ru-RU" i="1" dirty="0"/>
              <a:t>«</a:t>
            </a:r>
            <a:r>
              <a:rPr lang="ru-RU" dirty="0"/>
              <a:t>Новая образовательная среда, достижение образовательных результатов в соответствии с ФГОС</a:t>
            </a:r>
            <a:r>
              <a:rPr lang="ru-RU" dirty="0" smtClean="0"/>
              <a:t>».                     </a:t>
            </a:r>
            <a:r>
              <a:rPr lang="ru-RU" dirty="0" smtClean="0"/>
              <a:t>Места </a:t>
            </a:r>
            <a:r>
              <a:rPr lang="ru-RU" dirty="0"/>
              <a:t>проведения: </a:t>
            </a:r>
            <a:r>
              <a:rPr lang="ru-RU" dirty="0" smtClean="0"/>
              <a:t> МБОУ </a:t>
            </a:r>
            <a:r>
              <a:rPr lang="ru-RU" dirty="0"/>
              <a:t>СОШ №18, </a:t>
            </a:r>
            <a:r>
              <a:rPr lang="ru-RU" dirty="0" smtClean="0"/>
              <a:t>МБОУ </a:t>
            </a:r>
            <a:r>
              <a:rPr lang="ru-RU" dirty="0"/>
              <a:t>ООШ №</a:t>
            </a:r>
            <a:r>
              <a:rPr lang="ru-RU" dirty="0" smtClean="0"/>
              <a:t>20, МАОУ </a:t>
            </a:r>
            <a:r>
              <a:rPr lang="ru-RU" dirty="0"/>
              <a:t>лицей №1, </a:t>
            </a:r>
            <a:r>
              <a:rPr lang="ru-RU" dirty="0" smtClean="0"/>
              <a:t>МАОУ </a:t>
            </a:r>
            <a:r>
              <a:rPr lang="ru-RU" dirty="0"/>
              <a:t>«Гимназия №</a:t>
            </a:r>
            <a:r>
              <a:rPr lang="ru-RU" dirty="0" smtClean="0"/>
              <a:t>1</a:t>
            </a:r>
            <a:r>
              <a:rPr lang="ru-RU" dirty="0" smtClean="0"/>
              <a:t>».</a:t>
            </a:r>
          </a:p>
          <a:p>
            <a:endParaRPr lang="ru-RU" sz="1300" dirty="0"/>
          </a:p>
          <a:p>
            <a:pPr>
              <a:spcBef>
                <a:spcPts val="0"/>
              </a:spcBef>
            </a:pPr>
            <a:r>
              <a:rPr lang="ru-RU" b="1" dirty="0"/>
              <a:t>13.00-16.00 – совещание управленческих команд </a:t>
            </a:r>
            <a:r>
              <a:rPr lang="ru-RU" dirty="0"/>
              <a:t>образовательных организаций «Управление ключевыми изменениями: новая образовательная среда, достижение образовательных результатов в соответствии с ФГОС</a:t>
            </a:r>
            <a:r>
              <a:rPr lang="ru-RU" dirty="0" smtClean="0"/>
              <a:t>». Место </a:t>
            </a:r>
            <a:r>
              <a:rPr lang="ru-RU" dirty="0"/>
              <a:t>проведения: МБОУ СОШ №</a:t>
            </a:r>
            <a:r>
              <a:rPr lang="ru-RU" dirty="0" smtClean="0"/>
              <a:t>18.</a:t>
            </a:r>
            <a:endParaRPr lang="ru-RU" dirty="0"/>
          </a:p>
        </p:txBody>
      </p:sp>
      <p:pic>
        <p:nvPicPr>
          <p:cNvPr id="11" name="Picture 7" descr="C:\Users\ПономарёваЛБ\Desktop\KANSK_gerb_500p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640" y="86604"/>
            <a:ext cx="69038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857224" y="214290"/>
            <a:ext cx="2848216" cy="624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УПРАВЛЕНИЕ ОБРАЗОВАНИЯ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АДМИНИСТРАЦИИ г. КАНСКА</a:t>
            </a:r>
          </a:p>
        </p:txBody>
      </p:sp>
      <p:grpSp>
        <p:nvGrpSpPr>
          <p:cNvPr id="13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xmlns="" val="260496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>
            <a:grpSpLocks/>
          </p:cNvGrpSpPr>
          <p:nvPr/>
        </p:nvGrpSpPr>
        <p:grpSpPr bwMode="auto">
          <a:xfrm>
            <a:off x="1" y="1357299"/>
            <a:ext cx="9144000" cy="1143007"/>
            <a:chOff x="673" y="1357470"/>
            <a:chExt cx="9033048" cy="1843180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37169" y="1560693"/>
              <a:ext cx="8533064" cy="143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42354" name="TextBox 51"/>
            <p:cNvSpPr txBox="1">
              <a:spLocks noChangeArrowheads="1"/>
            </p:cNvSpPr>
            <p:nvPr/>
          </p:nvSpPr>
          <p:spPr bwMode="auto">
            <a:xfrm>
              <a:off x="673" y="1357470"/>
              <a:ext cx="999943" cy="1200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7200" b="1" dirty="0" smtClean="0">
                  <a:solidFill>
                    <a:schemeClr val="accent5">
                      <a:lumMod val="75000"/>
                    </a:schemeClr>
                  </a:solidFill>
                </a:rPr>
                <a:t>1</a:t>
              </a:r>
              <a:endParaRPr lang="ru-RU" altLang="ru-RU" sz="7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2355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sp>
        <p:nvSpPr>
          <p:cNvPr id="73" name="Прямоугольник 72"/>
          <p:cNvSpPr/>
          <p:nvPr/>
        </p:nvSpPr>
        <p:spPr bwMode="auto">
          <a:xfrm>
            <a:off x="196850" y="3106738"/>
            <a:ext cx="179388" cy="1725612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1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11161"/>
            <a:ext cx="9153159" cy="402354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0" y="357166"/>
            <a:ext cx="5500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Кадры. основные Задачи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09192" y="1386579"/>
            <a:ext cx="86439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разработать методики выявления профессиональных дефицитов педагогов: карта анализа учебного занятия, тестирование, интервью, творческие задания по примеру конкурсных испытаний чемпионата </a:t>
            </a:r>
            <a:r>
              <a:rPr lang="ru-RU" sz="2000" dirty="0" err="1" smtClean="0"/>
              <a:t>WorldSkills</a:t>
            </a:r>
            <a:r>
              <a:rPr lang="ru-RU" sz="2000" dirty="0" smtClean="0"/>
              <a:t>;</a:t>
            </a:r>
          </a:p>
        </p:txBody>
      </p:sp>
      <p:grpSp>
        <p:nvGrpSpPr>
          <p:cNvPr id="4" name="Группа 78"/>
          <p:cNvGrpSpPr>
            <a:grpSpLocks/>
          </p:cNvGrpSpPr>
          <p:nvPr/>
        </p:nvGrpSpPr>
        <p:grpSpPr bwMode="auto">
          <a:xfrm>
            <a:off x="0" y="2728737"/>
            <a:ext cx="9144000" cy="1200329"/>
            <a:chOff x="673" y="1357470"/>
            <a:chExt cx="9033048" cy="1935616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37169" y="1560693"/>
              <a:ext cx="8533064" cy="1439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0" name="TextBox 51"/>
            <p:cNvSpPr txBox="1">
              <a:spLocks noChangeArrowheads="1"/>
            </p:cNvSpPr>
            <p:nvPr/>
          </p:nvSpPr>
          <p:spPr bwMode="auto">
            <a:xfrm>
              <a:off x="673" y="1357470"/>
              <a:ext cx="999943" cy="1935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7200" b="1" dirty="0" smtClean="0">
                  <a:solidFill>
                    <a:schemeClr val="accent5">
                      <a:lumMod val="75000"/>
                    </a:schemeClr>
                  </a:solidFill>
                </a:rPr>
                <a:t>2</a:t>
              </a:r>
              <a:endParaRPr lang="ru-RU" altLang="ru-RU" sz="7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1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grpSp>
        <p:nvGrpSpPr>
          <p:cNvPr id="5" name="Группа 78"/>
          <p:cNvGrpSpPr>
            <a:grpSpLocks/>
          </p:cNvGrpSpPr>
          <p:nvPr/>
        </p:nvGrpSpPr>
        <p:grpSpPr bwMode="auto">
          <a:xfrm>
            <a:off x="1" y="3854117"/>
            <a:ext cx="9144000" cy="1075081"/>
            <a:chOff x="673" y="1357470"/>
            <a:chExt cx="9033048" cy="1935616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337169" y="1853163"/>
              <a:ext cx="8533064" cy="1439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159397" y="1474964"/>
              <a:ext cx="358719" cy="172568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35" name="TextBox 51"/>
            <p:cNvSpPr txBox="1">
              <a:spLocks noChangeArrowheads="1"/>
            </p:cNvSpPr>
            <p:nvPr/>
          </p:nvSpPr>
          <p:spPr bwMode="auto">
            <a:xfrm>
              <a:off x="673" y="1357470"/>
              <a:ext cx="999943" cy="1935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7200" b="1" dirty="0" smtClean="0">
                  <a:solidFill>
                    <a:schemeClr val="accent5">
                      <a:lumMod val="75000"/>
                    </a:schemeClr>
                  </a:solidFill>
                </a:rPr>
                <a:t>3</a:t>
              </a:r>
              <a:endParaRPr lang="ru-RU" altLang="ru-RU" sz="7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7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grpSp>
        <p:nvGrpSpPr>
          <p:cNvPr id="6" name="Группа 78"/>
          <p:cNvGrpSpPr>
            <a:grpSpLocks/>
          </p:cNvGrpSpPr>
          <p:nvPr/>
        </p:nvGrpSpPr>
        <p:grpSpPr bwMode="auto">
          <a:xfrm>
            <a:off x="0" y="4786323"/>
            <a:ext cx="9144000" cy="1608223"/>
            <a:chOff x="673" y="1039775"/>
            <a:chExt cx="9033048" cy="1921180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37169" y="1295794"/>
              <a:ext cx="8533064" cy="1439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212356" y="1719466"/>
              <a:ext cx="352856" cy="124148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42" name="TextBox 51"/>
            <p:cNvSpPr txBox="1">
              <a:spLocks noChangeArrowheads="1"/>
            </p:cNvSpPr>
            <p:nvPr/>
          </p:nvSpPr>
          <p:spPr bwMode="auto">
            <a:xfrm>
              <a:off x="673" y="1039775"/>
              <a:ext cx="999943" cy="1016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7200" b="1" dirty="0" smtClean="0">
                  <a:solidFill>
                    <a:schemeClr val="accent5">
                      <a:lumMod val="75000"/>
                    </a:schemeClr>
                  </a:solidFill>
                </a:rPr>
                <a:t>4</a:t>
              </a:r>
              <a:endParaRPr lang="ru-RU" altLang="ru-RU" sz="7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43" name="Прямоугольник 67"/>
            <p:cNvSpPr>
              <a:spLocks noChangeArrowheads="1"/>
            </p:cNvSpPr>
            <p:nvPr/>
          </p:nvSpPr>
          <p:spPr bwMode="auto">
            <a:xfrm>
              <a:off x="1291678" y="1578046"/>
              <a:ext cx="7742043" cy="55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41338" indent="-541338"/>
              <a:endParaRPr lang="ru-RU" altLang="ru-RU" sz="2200" dirty="0"/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642910" y="2484775"/>
            <a:ext cx="85010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апробировать новые практики профессионального развития педагогов: педагогическая лаборатория, деловые игры, фестиваль мастер-классов, интерактивные формы повышения квалификации, сетевые проекты;</a:t>
            </a:r>
            <a:endParaRPr lang="ru-RU" sz="2000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501002" y="3842097"/>
            <a:ext cx="8286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продолжить работу по повышению эффективности проведения урока в условиях внедрения ФГОС: пересмотреть и утвердить требования к проведению урока, организовать экспертные практики;</a:t>
            </a:r>
            <a:endParaRPr lang="ru-RU" sz="2000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500034" y="5143512"/>
            <a:ext cx="6524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организовать работу по переподготовке кадров на дефицитные специальности</a:t>
            </a:r>
          </a:p>
        </p:txBody>
      </p:sp>
      <p:pic>
        <p:nvPicPr>
          <p:cNvPr id="38" name="Рисунок 37" descr="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86644" y="4286256"/>
            <a:ext cx="1518958" cy="2332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EAEAEA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0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413" cy="116998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4520" name="TextBox 24"/>
          <p:cNvSpPr txBox="1">
            <a:spLocks noChangeArrowheads="1"/>
          </p:cNvSpPr>
          <p:nvPr/>
        </p:nvSpPr>
        <p:spPr bwMode="auto">
          <a:xfrm>
            <a:off x="3133096" y="2357430"/>
            <a:ext cx="61436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algn="ctr"/>
            <a:r>
              <a:rPr lang="ru-RU" altLang="ru-RU" sz="4000" b="1" cap="all" dirty="0" smtClean="0">
                <a:solidFill>
                  <a:srgbClr val="5077A6"/>
                </a:solidFill>
                <a:latin typeface="Arial" pitchFamily="34" charset="0"/>
                <a:ea typeface="PT Sans"/>
                <a:cs typeface="PT Sans"/>
              </a:rPr>
              <a:t>новые </a:t>
            </a:r>
          </a:p>
          <a:p>
            <a:pPr marL="180975" algn="ctr"/>
            <a:r>
              <a:rPr lang="ru-RU" altLang="ru-RU" sz="4000" b="1" cap="all" dirty="0" smtClean="0">
                <a:solidFill>
                  <a:srgbClr val="5077A6"/>
                </a:solidFill>
                <a:latin typeface="Arial" pitchFamily="34" charset="0"/>
                <a:ea typeface="PT Sans"/>
                <a:cs typeface="PT Sans"/>
              </a:rPr>
              <a:t>инфраструктурные </a:t>
            </a:r>
          </a:p>
          <a:p>
            <a:pPr marL="180975" algn="ctr"/>
            <a:r>
              <a:rPr lang="ru-RU" altLang="ru-RU" sz="4000" b="1" cap="all" dirty="0" smtClean="0">
                <a:solidFill>
                  <a:srgbClr val="5077A6"/>
                </a:solidFill>
                <a:latin typeface="Arial" pitchFamily="34" charset="0"/>
                <a:ea typeface="PT Sans"/>
                <a:cs typeface="PT Sans"/>
              </a:rPr>
              <a:t>решения</a:t>
            </a:r>
            <a:endParaRPr lang="ru-RU" altLang="ru-RU" sz="5400" b="1" cap="all" dirty="0">
              <a:solidFill>
                <a:srgbClr val="5077A6"/>
              </a:solidFill>
              <a:latin typeface="Arial" pitchFamily="34" charset="0"/>
              <a:ea typeface="PT Sans"/>
              <a:cs typeface="PT Sans"/>
            </a:endParaRPr>
          </a:p>
        </p:txBody>
      </p:sp>
      <p:pic>
        <p:nvPicPr>
          <p:cNvPr id="12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906231"/>
            <a:ext cx="9153159" cy="402354"/>
          </a:xfrm>
          <a:prstGeom prst="rect">
            <a:avLst/>
          </a:prstGeom>
          <a:noFill/>
        </p:spPr>
      </p:pic>
      <p:grpSp>
        <p:nvGrpSpPr>
          <p:cNvPr id="2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7" name="Picture 7" descr="C:\Users\ПономарёваЛБ\Desktop\KANSK_gerb_500p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640" y="86604"/>
            <a:ext cx="69038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857224" y="214290"/>
            <a:ext cx="2848216" cy="624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УПРАВЛЕНИЕ ОБРАЗОВАНИЯ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АДМИНИСТРАЦИИ г. КАНСКА</a:t>
            </a:r>
          </a:p>
        </p:txBody>
      </p:sp>
      <p:pic>
        <p:nvPicPr>
          <p:cNvPr id="20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785786" y="5786454"/>
            <a:ext cx="8367373" cy="402354"/>
          </a:xfrm>
          <a:prstGeom prst="rect">
            <a:avLst/>
          </a:prstGeom>
          <a:noFill/>
        </p:spPr>
      </p:pic>
      <p:pic>
        <p:nvPicPr>
          <p:cNvPr id="63492" name="Picture 4" descr="https://softwaremanajemenkeuangan.com/wp-content/uploads/2017/08/software.jpg"/>
          <p:cNvPicPr>
            <a:picLocks noChangeAspect="1" noChangeArrowheads="1"/>
          </p:cNvPicPr>
          <p:nvPr/>
        </p:nvPicPr>
        <p:blipFill>
          <a:blip r:embed="rId8"/>
          <a:srcRect l="32759" r="16409"/>
          <a:stretch>
            <a:fillRect/>
          </a:stretch>
        </p:blipFill>
        <p:spPr bwMode="auto">
          <a:xfrm>
            <a:off x="199534" y="1416290"/>
            <a:ext cx="3214710" cy="42148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14300" y="-38100"/>
            <a:ext cx="578644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Создание безопасных условий в образовательных организациях в 2016-2017 </a:t>
            </a:r>
            <a:r>
              <a:rPr lang="ru-RU" sz="2300" b="1" kern="1400" cap="all" dirty="0" err="1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уч.году</a:t>
            </a:r>
            <a:endParaRPr lang="ru-RU" sz="2300" b="1" kern="1400" cap="all" dirty="0" smtClean="0">
              <a:ln w="0"/>
              <a:solidFill>
                <a:srgbClr val="5077A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1796896"/>
              </p:ext>
            </p:extLst>
          </p:nvPr>
        </p:nvGraphicFramePr>
        <p:xfrm>
          <a:off x="1" y="1142984"/>
          <a:ext cx="9143999" cy="512143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858015"/>
                <a:gridCol w="1143008"/>
                <a:gridCol w="1142976"/>
              </a:tblGrid>
              <a:tr h="459788">
                <a:tc rowSpan="2">
                  <a:txBody>
                    <a:bodyPr/>
                    <a:lstStyle/>
                    <a:p>
                      <a:pPr algn="ctr"/>
                      <a:endParaRPr lang="ru-RU" sz="1600" dirty="0" smtClean="0"/>
                    </a:p>
                    <a:p>
                      <a:pPr marL="0" algn="ctr" defTabSz="914400" rtl="0" eaLnBrk="1" latinLnBrk="0" hangingPunct="1"/>
                      <a:r>
                        <a:rPr lang="ru-RU" sz="1800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Наименование мероприятий</a:t>
                      </a:r>
                      <a:endParaRPr lang="ru-RU" sz="1800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Расходы, </a:t>
                      </a:r>
                      <a:r>
                        <a:rPr lang="ru-RU" sz="1800" baseline="0" dirty="0" smtClean="0"/>
                        <a:t>тыс.рублей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6354"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Краевой</a:t>
                      </a:r>
                      <a:r>
                        <a:rPr lang="ru-RU" sz="1600" baseline="0" dirty="0" smtClean="0"/>
                        <a:t> бюджет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Городской бюджет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1635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Приобретение мебели, оргтехники, учебно-наглядного оборудования, учебников и т.д.</a:t>
                      </a:r>
                      <a:endParaRPr lang="ru-RU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14 290,4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0</a:t>
                      </a:r>
                      <a:endParaRPr lang="ru-RU" sz="2000" b="1" dirty="0"/>
                    </a:p>
                  </a:txBody>
                  <a:tcPr anchor="ctr"/>
                </a:tc>
              </a:tr>
              <a:tr h="87587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Приведение ОО в соответствие требованиям правил пожарной безопасности, санитарным нормам и правилам</a:t>
                      </a:r>
                      <a:endParaRPr lang="ru-RU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0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3 541,9</a:t>
                      </a:r>
                      <a:endParaRPr lang="ru-RU" sz="2000" b="1" dirty="0"/>
                    </a:p>
                  </a:txBody>
                  <a:tcPr anchor="ctr"/>
                </a:tc>
              </a:tr>
              <a:tr h="56165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Устранение предписаний надзорных органов к зданиям ОО</a:t>
                      </a:r>
                      <a:endParaRPr lang="ru-RU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3 468,8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0</a:t>
                      </a:r>
                      <a:endParaRPr lang="ru-RU" sz="2000" b="1" dirty="0"/>
                    </a:p>
                  </a:txBody>
                  <a:tcPr anchor="ctr"/>
                </a:tc>
              </a:tr>
              <a:tr h="90088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Участие</a:t>
                      </a:r>
                      <a:r>
                        <a:rPr lang="ru-RU" sz="2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 в ГП «С</a:t>
                      </a: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одействие развитию местного самоуправления» (капитальный ремонт кровли СОШ №15)</a:t>
                      </a:r>
                      <a:endParaRPr lang="ru-RU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6 608,7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958,1</a:t>
                      </a:r>
                      <a:endParaRPr lang="ru-RU" sz="2000" b="1" dirty="0"/>
                    </a:p>
                  </a:txBody>
                  <a:tcPr anchor="ctr"/>
                </a:tc>
              </a:tr>
              <a:tr h="87587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Организация отдыха детей и их оздоровление в ДОЛ «Огонек» (капитальный ремонт , устройство спортивного двора)</a:t>
                      </a:r>
                      <a:endParaRPr lang="ru-RU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4 283,5</a:t>
                      </a:r>
                      <a:endParaRPr lang="ru-RU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42,8</a:t>
                      </a:r>
                      <a:endParaRPr lang="ru-RU" sz="2000" b="1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7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1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5831" y="6230072"/>
            <a:ext cx="9153159" cy="402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0866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25229"/>
            <a:ext cx="9153159" cy="402354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0" y="1026364"/>
            <a:ext cx="914400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2017 год</a:t>
            </a:r>
          </a:p>
        </p:txBody>
      </p:sp>
      <p:sp>
        <p:nvSpPr>
          <p:cNvPr id="33" name="Shape 546"/>
          <p:cNvSpPr/>
          <p:nvPr/>
        </p:nvSpPr>
        <p:spPr>
          <a:xfrm>
            <a:off x="-1" y="1037917"/>
            <a:ext cx="9153160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7800" marR="0" lvl="0" indent="-17780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000" dirty="0">
                <a:solidFill>
                  <a:schemeClr val="bg1"/>
                </a:solidFill>
              </a:rPr>
              <a:t>   </a:t>
            </a:r>
            <a:endParaRPr lang="ru-RU" sz="20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4071942"/>
            <a:ext cx="307180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cap="all" dirty="0" smtClean="0">
                <a:solidFill>
                  <a:srgbClr val="5077A6"/>
                </a:solidFill>
              </a:rPr>
              <a:t>Создание в ОО  условий для получения </a:t>
            </a:r>
          </a:p>
          <a:p>
            <a:pPr lvl="0" algn="ctr"/>
            <a:r>
              <a:rPr lang="ru-RU" b="1" cap="all" dirty="0" smtClean="0">
                <a:solidFill>
                  <a:srgbClr val="5077A6"/>
                </a:solidFill>
              </a:rPr>
              <a:t>детьми-инвалидами качественного образования </a:t>
            </a:r>
          </a:p>
          <a:p>
            <a:pPr lvl="0" algn="ctr"/>
            <a:endParaRPr lang="ru-RU" sz="800" cap="all" dirty="0" smtClean="0">
              <a:solidFill>
                <a:srgbClr val="5077A6"/>
              </a:solidFill>
            </a:endParaRPr>
          </a:p>
          <a:p>
            <a:pPr algn="ctr"/>
            <a:r>
              <a:rPr lang="ru-RU" dirty="0" smtClean="0"/>
              <a:t>МАДОУ №44</a:t>
            </a:r>
            <a:endParaRPr lang="ru-RU" dirty="0" smtClean="0">
              <a:solidFill>
                <a:srgbClr val="5077A6"/>
              </a:solidFill>
            </a:endParaRPr>
          </a:p>
          <a:p>
            <a:pPr algn="ctr" fontAlgn="ctr"/>
            <a:r>
              <a:rPr lang="ru-RU" sz="2000" b="1" dirty="0" smtClean="0">
                <a:latin typeface="Times New Roman"/>
              </a:rPr>
              <a:t>939,2 тыс. рублей</a:t>
            </a:r>
            <a:endParaRPr lang="ru-RU" sz="2000" b="1" dirty="0">
              <a:latin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38464" y="4300544"/>
            <a:ext cx="318527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cap="all" dirty="0" smtClean="0">
                <a:solidFill>
                  <a:srgbClr val="5077A6"/>
                </a:solidFill>
              </a:rPr>
              <a:t>обеспечение безопасного участия детей в дорожном движении</a:t>
            </a:r>
          </a:p>
          <a:p>
            <a:pPr algn="ctr">
              <a:spcAft>
                <a:spcPts val="600"/>
              </a:spcAft>
            </a:pPr>
            <a:endParaRPr lang="ru-RU" sz="900" dirty="0" smtClean="0">
              <a:latin typeface="Times New Roman"/>
            </a:endParaRPr>
          </a:p>
          <a:p>
            <a:pPr algn="ctr"/>
            <a:r>
              <a:rPr lang="ru-RU" dirty="0" smtClean="0">
                <a:latin typeface="Times New Roman"/>
              </a:rPr>
              <a:t>МБДОУ № 49, </a:t>
            </a:r>
          </a:p>
          <a:p>
            <a:pPr algn="ctr"/>
            <a:r>
              <a:rPr lang="ru-RU" dirty="0" smtClean="0">
                <a:latin typeface="Times New Roman"/>
              </a:rPr>
              <a:t>МБОУ СОШ №№ 5,7</a:t>
            </a:r>
          </a:p>
          <a:p>
            <a:pPr algn="ctr" fontAlgn="ctr"/>
            <a:r>
              <a:rPr lang="ru-RU" sz="2000" b="1" dirty="0" smtClean="0">
                <a:latin typeface="Times New Roman"/>
              </a:rPr>
              <a:t>181,6 тыс. рублей</a:t>
            </a:r>
            <a:endParaRPr lang="ru-RU" sz="2000" dirty="0">
              <a:latin typeface="Times New Roman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112632" y="4782726"/>
            <a:ext cx="0" cy="14400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148716" y="4782726"/>
            <a:ext cx="0" cy="14400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6228000" y="4357694"/>
            <a:ext cx="29160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b="1" cap="all" dirty="0" smtClean="0">
                <a:solidFill>
                  <a:srgbClr val="5077A6"/>
                </a:solidFill>
              </a:rPr>
              <a:t>Реализация программы в сетевой форме «</a:t>
            </a:r>
            <a:r>
              <a:rPr lang="ru-RU" b="1" cap="all" dirty="0" err="1" smtClean="0">
                <a:solidFill>
                  <a:srgbClr val="5077A6"/>
                </a:solidFill>
              </a:rPr>
              <a:t>Геоэкошкола</a:t>
            </a:r>
            <a:r>
              <a:rPr lang="ru-RU" b="1" cap="all" dirty="0" smtClean="0">
                <a:solidFill>
                  <a:srgbClr val="5077A6"/>
                </a:solidFill>
              </a:rPr>
              <a:t>»</a:t>
            </a:r>
          </a:p>
          <a:p>
            <a:pPr lvl="0" algn="ctr">
              <a:spcAft>
                <a:spcPts val="600"/>
              </a:spcAft>
            </a:pPr>
            <a:endParaRPr lang="ru-RU" sz="900" cap="all" dirty="0" smtClean="0">
              <a:solidFill>
                <a:srgbClr val="5077A6"/>
              </a:solidFill>
            </a:endParaRPr>
          </a:p>
          <a:p>
            <a:pPr algn="ctr"/>
            <a:r>
              <a:rPr lang="ru-RU" sz="2000" dirty="0" smtClean="0">
                <a:latin typeface="Times New Roman"/>
              </a:rPr>
              <a:t>МБУ ДО </a:t>
            </a:r>
            <a:r>
              <a:rPr lang="ru-RU" sz="2000" dirty="0" err="1" smtClean="0">
                <a:latin typeface="Times New Roman"/>
              </a:rPr>
              <a:t>ДДЮТиЭ</a:t>
            </a:r>
            <a:endParaRPr lang="ru-RU" sz="2000" dirty="0" smtClean="0">
              <a:latin typeface="Times New Roman"/>
            </a:endParaRPr>
          </a:p>
          <a:p>
            <a:pPr algn="ctr" fontAlgn="ctr"/>
            <a:r>
              <a:rPr lang="ru-RU" sz="2000" b="1" dirty="0" smtClean="0">
                <a:latin typeface="Times New Roman"/>
              </a:rPr>
              <a:t>210,0 тыс. рублей</a:t>
            </a:r>
            <a:endParaRPr lang="ru-RU" sz="2000" dirty="0">
              <a:latin typeface="Times New Roman"/>
            </a:endParaRPr>
          </a:p>
        </p:txBody>
      </p:sp>
      <p:pic>
        <p:nvPicPr>
          <p:cNvPr id="2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1028244"/>
            <a:ext cx="9153159" cy="402354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-19050" y="-57149"/>
            <a:ext cx="549116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Привлечение </a:t>
            </a:r>
          </a:p>
          <a:p>
            <a:pPr algn="ctr"/>
            <a:r>
              <a:rPr lang="ru-RU" sz="23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дополнительных финансовых средств на развитие ОО</a:t>
            </a:r>
          </a:p>
        </p:txBody>
      </p:sp>
      <p:pic>
        <p:nvPicPr>
          <p:cNvPr id="28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3571876"/>
            <a:ext cx="9153159" cy="402354"/>
          </a:xfrm>
          <a:prstGeom prst="rect">
            <a:avLst/>
          </a:prstGeom>
          <a:noFill/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3929058" y="1714488"/>
            <a:ext cx="0" cy="14400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-32" y="1438262"/>
            <a:ext cx="385765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5077A6"/>
                </a:solidFill>
              </a:rPr>
              <a:t>Грант НА проект: «Радиоуправляемая модель гоночного катера с эффектом непотопляемости»</a:t>
            </a:r>
          </a:p>
          <a:p>
            <a:pPr algn="ctr"/>
            <a:endParaRPr lang="ru-RU" sz="900" cap="all" dirty="0" smtClean="0">
              <a:solidFill>
                <a:srgbClr val="5077A6"/>
              </a:solidFill>
            </a:endParaRPr>
          </a:p>
          <a:p>
            <a:pPr algn="ctr"/>
            <a:r>
              <a:rPr lang="ru-RU" dirty="0" smtClean="0">
                <a:latin typeface="Times New Roman"/>
              </a:rPr>
              <a:t>МБУ ДО ЦДТТ</a:t>
            </a:r>
          </a:p>
          <a:p>
            <a:pPr algn="ctr" fontAlgn="ctr"/>
            <a:r>
              <a:rPr lang="ru-RU" b="1" dirty="0" smtClean="0">
                <a:latin typeface="Times New Roman"/>
              </a:rPr>
              <a:t>100,0 тыс. рублей</a:t>
            </a:r>
            <a:endParaRPr lang="ru-RU" b="1" dirty="0">
              <a:latin typeface="Times New Roman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000496" y="1428736"/>
            <a:ext cx="514350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b="1" cap="all" dirty="0" smtClean="0">
                <a:solidFill>
                  <a:srgbClr val="5077A6"/>
                </a:solidFill>
              </a:rPr>
              <a:t>Создание сети школ, реализующих инновационные программы для обработки новых технологий и содержания обучения и воспитания</a:t>
            </a:r>
            <a:endParaRPr lang="ru-RU" sz="900" b="1" dirty="0" smtClean="0">
              <a:latin typeface="Times New Roman"/>
            </a:endParaRPr>
          </a:p>
          <a:p>
            <a:pPr algn="ctr" fontAlgn="ctr"/>
            <a:endParaRPr lang="ru-RU" sz="1000" dirty="0" smtClean="0">
              <a:latin typeface="Times New Roman"/>
            </a:endParaRPr>
          </a:p>
          <a:p>
            <a:pPr algn="ctr" fontAlgn="ctr"/>
            <a:r>
              <a:rPr lang="ru-RU" dirty="0" smtClean="0">
                <a:latin typeface="Times New Roman"/>
              </a:rPr>
              <a:t>МАОУ Гимназия №1</a:t>
            </a:r>
          </a:p>
          <a:p>
            <a:pPr algn="ctr" fontAlgn="ctr"/>
            <a:r>
              <a:rPr lang="ru-RU" b="1" dirty="0" smtClean="0">
                <a:latin typeface="Times New Roman"/>
              </a:rPr>
              <a:t>1 244,40  тыс. рублей</a:t>
            </a:r>
          </a:p>
          <a:p>
            <a:pPr algn="ctr" fontAlgn="ctr"/>
            <a:endParaRPr lang="ru-RU" cap="all" dirty="0" smtClean="0">
              <a:solidFill>
                <a:srgbClr val="5077A6"/>
              </a:solidFill>
            </a:endParaRPr>
          </a:p>
        </p:txBody>
      </p:sp>
      <p:grpSp>
        <p:nvGrpSpPr>
          <p:cNvPr id="25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xmlns="" val="184713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413" cy="116998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4520" name="TextBox 24"/>
          <p:cNvSpPr txBox="1">
            <a:spLocks noChangeArrowheads="1"/>
          </p:cNvSpPr>
          <p:nvPr/>
        </p:nvSpPr>
        <p:spPr bwMode="auto">
          <a:xfrm>
            <a:off x="3000364" y="2786058"/>
            <a:ext cx="61436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algn="ctr"/>
            <a:r>
              <a:rPr lang="ru-RU" altLang="ru-RU" sz="4400" b="1" cap="all" dirty="0" smtClean="0">
                <a:solidFill>
                  <a:srgbClr val="5077A6"/>
                </a:solidFill>
                <a:latin typeface="Arial" pitchFamily="34" charset="0"/>
                <a:ea typeface="PT Sans"/>
                <a:cs typeface="PT Sans"/>
              </a:rPr>
              <a:t>управление</a:t>
            </a:r>
            <a:endParaRPr lang="ru-RU" altLang="ru-RU" sz="4400" b="1" cap="all" dirty="0">
              <a:solidFill>
                <a:srgbClr val="5077A6"/>
              </a:solidFill>
              <a:latin typeface="Arial" pitchFamily="34" charset="0"/>
              <a:ea typeface="PT Sans"/>
              <a:cs typeface="PT Sans"/>
            </a:endParaRPr>
          </a:p>
        </p:txBody>
      </p:sp>
      <p:pic>
        <p:nvPicPr>
          <p:cNvPr id="12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906231"/>
            <a:ext cx="9153159" cy="402354"/>
          </a:xfrm>
          <a:prstGeom prst="rect">
            <a:avLst/>
          </a:prstGeom>
          <a:noFill/>
        </p:spPr>
      </p:pic>
      <p:grpSp>
        <p:nvGrpSpPr>
          <p:cNvPr id="2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7" name="Picture 7" descr="C:\Users\ПономарёваЛБ\Desktop\KANSK_gerb_500p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640" y="86604"/>
            <a:ext cx="69038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857224" y="214290"/>
            <a:ext cx="2848216" cy="624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УПРАВЛЕНИЕ ОБРАЗОВАНИЯ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АДМИНИСТРАЦИИ г. КАНСКА</a:t>
            </a:r>
          </a:p>
        </p:txBody>
      </p:sp>
      <p:pic>
        <p:nvPicPr>
          <p:cNvPr id="20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785786" y="5786454"/>
            <a:ext cx="8367373" cy="402354"/>
          </a:xfrm>
          <a:prstGeom prst="rect">
            <a:avLst/>
          </a:prstGeom>
          <a:noFill/>
        </p:spPr>
      </p:pic>
      <p:pic>
        <p:nvPicPr>
          <p:cNvPr id="13" name="Рисунок 12" descr="21.png"/>
          <p:cNvPicPr>
            <a:picLocks noChangeAspect="1"/>
          </p:cNvPicPr>
          <p:nvPr/>
        </p:nvPicPr>
        <p:blipFill>
          <a:blip r:embed="rId8"/>
          <a:srcRect l="1226"/>
          <a:stretch>
            <a:fillRect/>
          </a:stretch>
        </p:blipFill>
        <p:spPr>
          <a:xfrm>
            <a:off x="428596" y="1428736"/>
            <a:ext cx="2862595" cy="44497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9159" y="5000636"/>
            <a:ext cx="9153159" cy="1187099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0" y="1026364"/>
            <a:ext cx="914400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33" name="Shape 546"/>
          <p:cNvSpPr/>
          <p:nvPr/>
        </p:nvSpPr>
        <p:spPr>
          <a:xfrm>
            <a:off x="-1" y="1037917"/>
            <a:ext cx="9153160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7800" marR="0" lvl="0" indent="-17780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ru-RU" sz="2000" dirty="0">
                <a:solidFill>
                  <a:schemeClr val="bg1"/>
                </a:solidFill>
              </a:rPr>
              <a:t>   </a:t>
            </a:r>
            <a:endParaRPr lang="ru-RU" sz="2000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23987" y="1768826"/>
            <a:ext cx="42665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200" b="1" dirty="0" smtClean="0"/>
              <a:t>«…МЫ </a:t>
            </a:r>
            <a:r>
              <a:rPr lang="ru-RU" sz="2200" b="1" dirty="0"/>
              <a:t>ДОЛЖНЫ </a:t>
            </a:r>
            <a:br>
              <a:rPr lang="ru-RU" sz="2200" b="1" dirty="0"/>
            </a:br>
            <a:r>
              <a:rPr lang="ru-RU" sz="2200" b="1" dirty="0"/>
              <a:t>НАУЧИТЬСЯ СОЗДАВАТЬ </a:t>
            </a:r>
            <a:br>
              <a:rPr lang="ru-RU" sz="2200" b="1" dirty="0"/>
            </a:br>
            <a:r>
              <a:rPr lang="ru-RU" sz="2200" b="1" dirty="0"/>
              <a:t>И ОБУЧАТЬ УПРАВЛЕНЧЕСКИЕ КОМАНДЫ, </a:t>
            </a:r>
            <a:br>
              <a:rPr lang="ru-RU" sz="2200" b="1" dirty="0"/>
            </a:br>
            <a:r>
              <a:rPr lang="ru-RU" sz="2200" dirty="0"/>
              <a:t>ориентированные </a:t>
            </a:r>
            <a:br>
              <a:rPr lang="ru-RU" sz="2200" dirty="0"/>
            </a:br>
            <a:r>
              <a:rPr lang="ru-RU" sz="2200" dirty="0"/>
              <a:t>на реализацию </a:t>
            </a:r>
            <a:br>
              <a:rPr lang="ru-RU" sz="2200" dirty="0"/>
            </a:br>
            <a:r>
              <a:rPr lang="ru-RU" sz="2200" dirty="0"/>
              <a:t>тех или иных проектов. </a:t>
            </a:r>
            <a:br>
              <a:rPr lang="ru-RU" sz="2200" dirty="0"/>
            </a:br>
            <a:r>
              <a:rPr lang="ru-RU" sz="2200" dirty="0"/>
              <a:t>Под проект будет создаваться </a:t>
            </a:r>
            <a:r>
              <a:rPr lang="ru-RU" sz="2200" dirty="0" smtClean="0"/>
              <a:t>команда…»</a:t>
            </a:r>
            <a:endParaRPr lang="ru-RU" sz="22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795968" y="5357826"/>
            <a:ext cx="3348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i="1" dirty="0"/>
              <a:t>Виктор</a:t>
            </a:r>
            <a:r>
              <a:rPr lang="ru-RU" i="1" dirty="0"/>
              <a:t> </a:t>
            </a:r>
            <a:r>
              <a:rPr lang="ru-RU" altLang="ru-RU" sz="2800" i="1" dirty="0"/>
              <a:t>Толоконский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17" y="1790673"/>
            <a:ext cx="4009200" cy="2667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EAEAEA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1028244"/>
            <a:ext cx="9153159" cy="402354"/>
          </a:xfrm>
          <a:prstGeom prst="rect">
            <a:avLst/>
          </a:prstGeom>
          <a:noFill/>
        </p:spPr>
      </p:pic>
      <p:pic>
        <p:nvPicPr>
          <p:cNvPr id="19" name="Picture 7" descr="C:\Users\ПономарёваЛБ\Desktop\KANSK_gerb_500p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640" y="86604"/>
            <a:ext cx="69038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857224" y="214290"/>
            <a:ext cx="2848216" cy="624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УПРАВЛЕНИЕ ОБРАЗОВАНИЯ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АДМИНИСТРАЦИИ г. КАНСКА</a:t>
            </a:r>
          </a:p>
        </p:txBody>
      </p:sp>
      <p:grpSp>
        <p:nvGrpSpPr>
          <p:cNvPr id="16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="" xmlns:p14="http://schemas.microsoft.com/office/powerpoint/2010/main" val="311066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-9524" y="3714752"/>
            <a:ext cx="9153524" cy="3143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5400000">
            <a:off x="3866779" y="-2628771"/>
            <a:ext cx="1285885" cy="868652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16"/>
          <p:cNvGrpSpPr/>
          <p:nvPr/>
        </p:nvGrpSpPr>
        <p:grpSpPr>
          <a:xfrm rot="5400000">
            <a:off x="7325718" y="2457588"/>
            <a:ext cx="1056453" cy="856137"/>
            <a:chOff x="1494914" y="2069943"/>
            <a:chExt cx="1056453" cy="856137"/>
          </a:xfrm>
        </p:grpSpPr>
        <p:sp>
          <p:nvSpPr>
            <p:cNvPr id="18" name="Равнобедренный треугольник 17"/>
            <p:cNvSpPr/>
            <p:nvPr/>
          </p:nvSpPr>
          <p:spPr>
            <a:xfrm rot="16200000" flipV="1">
              <a:off x="2282819" y="2389684"/>
              <a:ext cx="320441" cy="216654"/>
            </a:xfrm>
            <a:prstGeom prst="triangle">
              <a:avLst/>
            </a:prstGeom>
            <a:solidFill>
              <a:srgbClr val="5077A6"/>
            </a:solidFill>
            <a:ln w="381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Овал 18"/>
            <p:cNvSpPr/>
            <p:nvPr/>
          </p:nvSpPr>
          <p:spPr>
            <a:xfrm rot="16200000">
              <a:off x="1494914" y="2069943"/>
              <a:ext cx="856137" cy="85613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5077A6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2800" dirty="0">
                  <a:solidFill>
                    <a:srgbClr val="5077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  <p:grpSp>
        <p:nvGrpSpPr>
          <p:cNvPr id="4" name="Группа 19"/>
          <p:cNvGrpSpPr/>
          <p:nvPr/>
        </p:nvGrpSpPr>
        <p:grpSpPr>
          <a:xfrm rot="5400000">
            <a:off x="4001978" y="2457588"/>
            <a:ext cx="1056453" cy="856137"/>
            <a:chOff x="1494914" y="3438965"/>
            <a:chExt cx="1056453" cy="856137"/>
          </a:xfrm>
        </p:grpSpPr>
        <p:sp>
          <p:nvSpPr>
            <p:cNvPr id="21" name="Равнобедренный треугольник 20"/>
            <p:cNvSpPr/>
            <p:nvPr/>
          </p:nvSpPr>
          <p:spPr>
            <a:xfrm rot="16200000" flipV="1">
              <a:off x="2282819" y="3758706"/>
              <a:ext cx="320441" cy="216654"/>
            </a:xfrm>
            <a:prstGeom prst="triangle">
              <a:avLst/>
            </a:prstGeom>
            <a:solidFill>
              <a:srgbClr val="5077A6"/>
            </a:solidFill>
            <a:ln w="381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Овал 21"/>
            <p:cNvSpPr/>
            <p:nvPr/>
          </p:nvSpPr>
          <p:spPr>
            <a:xfrm rot="16200000">
              <a:off x="1494914" y="3438965"/>
              <a:ext cx="856137" cy="85613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5077A6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2800" dirty="0">
                  <a:solidFill>
                    <a:srgbClr val="5077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5" name="Группа 22"/>
          <p:cNvGrpSpPr/>
          <p:nvPr/>
        </p:nvGrpSpPr>
        <p:grpSpPr>
          <a:xfrm rot="5400000">
            <a:off x="686746" y="2457589"/>
            <a:ext cx="1056454" cy="856137"/>
            <a:chOff x="1494913" y="4807987"/>
            <a:chExt cx="1056454" cy="856137"/>
          </a:xfrm>
        </p:grpSpPr>
        <p:sp>
          <p:nvSpPr>
            <p:cNvPr id="24" name="Равнобедренный треугольник 23"/>
            <p:cNvSpPr/>
            <p:nvPr/>
          </p:nvSpPr>
          <p:spPr>
            <a:xfrm rot="16200000" flipV="1">
              <a:off x="2282819" y="5127728"/>
              <a:ext cx="320441" cy="216654"/>
            </a:xfrm>
            <a:prstGeom prst="triangle">
              <a:avLst/>
            </a:prstGeom>
            <a:solidFill>
              <a:srgbClr val="5077A6"/>
            </a:solidFill>
            <a:ln w="381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Овал 24"/>
            <p:cNvSpPr/>
            <p:nvPr/>
          </p:nvSpPr>
          <p:spPr>
            <a:xfrm rot="16200000">
              <a:off x="1494913" y="4807987"/>
              <a:ext cx="856137" cy="85613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5077A6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ru-RU" sz="2800" dirty="0">
                  <a:solidFill>
                    <a:srgbClr val="5077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cxnSp>
        <p:nvCxnSpPr>
          <p:cNvPr id="57" name="Прямая соединительная линия 56"/>
          <p:cNvCxnSpPr/>
          <p:nvPr/>
        </p:nvCxnSpPr>
        <p:spPr>
          <a:xfrm>
            <a:off x="11663524" y="2183677"/>
            <a:ext cx="0" cy="9360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72264" y="3643314"/>
            <a:ext cx="25717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solidFill>
                  <a:schemeClr val="accent5">
                    <a:lumMod val="75000"/>
                  </a:schemeClr>
                </a:solidFill>
              </a:rPr>
              <a:t>повысить </a:t>
            </a:r>
            <a:r>
              <a:rPr lang="ru-RU" sz="2000" dirty="0" smtClean="0"/>
              <a:t>эффективность управления, в том числе за счет использования проектного</a:t>
            </a:r>
          </a:p>
          <a:p>
            <a:pPr algn="ctr"/>
            <a:r>
              <a:rPr lang="ru-RU" sz="2000" dirty="0" smtClean="0"/>
              <a:t> подхода</a:t>
            </a:r>
            <a:endParaRPr lang="ru-RU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-95250" y="3657602"/>
            <a:ext cx="2643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solidFill>
                  <a:schemeClr val="accent5">
                    <a:lumMod val="75000"/>
                  </a:schemeClr>
                </a:solidFill>
              </a:rPr>
              <a:t>совершенствовать </a:t>
            </a:r>
            <a:r>
              <a:rPr lang="ru-RU" sz="2000" dirty="0" smtClean="0"/>
              <a:t>систему оценки качества </a:t>
            </a:r>
          </a:p>
          <a:p>
            <a:pPr algn="ctr"/>
            <a:r>
              <a:rPr lang="ru-RU" sz="2000" dirty="0" smtClean="0"/>
              <a:t>образования </a:t>
            </a:r>
          </a:p>
          <a:p>
            <a:pPr algn="ctr"/>
            <a:r>
              <a:rPr lang="ru-RU" sz="2000" dirty="0" smtClean="0"/>
              <a:t>на всех уровнях образования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00298" y="3600452"/>
            <a:ext cx="42862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solidFill>
                  <a:schemeClr val="accent5">
                    <a:lumMod val="75000"/>
                  </a:schemeClr>
                </a:solidFill>
              </a:rPr>
              <a:t>выстроить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2000" dirty="0" smtClean="0"/>
              <a:t>систему работ по формированию новых педагогических компетентностей, способных обеспечить планирование и достижение обучающимися образовательных результатов  </a:t>
            </a:r>
          </a:p>
          <a:p>
            <a:pPr algn="ctr"/>
            <a:r>
              <a:rPr lang="ru-RU" sz="2000" dirty="0" smtClean="0"/>
              <a:t>в рамках школьных </a:t>
            </a:r>
          </a:p>
          <a:p>
            <a:pPr algn="ctr"/>
            <a:r>
              <a:rPr lang="ru-RU" sz="2000" dirty="0" smtClean="0"/>
              <a:t>программ развития </a:t>
            </a:r>
          </a:p>
          <a:p>
            <a:pPr algn="ctr"/>
            <a:r>
              <a:rPr lang="ru-RU" sz="2000" dirty="0" smtClean="0"/>
              <a:t>педагогических кадров</a:t>
            </a:r>
            <a:endParaRPr lang="ru-RU" sz="2000" dirty="0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2500298" y="4262630"/>
            <a:ext cx="0" cy="1836000"/>
          </a:xfrm>
          <a:prstGeom prst="line">
            <a:avLst/>
          </a:prstGeom>
          <a:ln w="28575">
            <a:solidFill>
              <a:srgbClr val="5077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715140" y="4262630"/>
            <a:ext cx="0" cy="1836000"/>
          </a:xfrm>
          <a:prstGeom prst="line">
            <a:avLst/>
          </a:prstGeom>
          <a:ln w="28575">
            <a:solidFill>
              <a:srgbClr val="5077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1028244"/>
            <a:ext cx="9153159" cy="402354"/>
          </a:xfrm>
          <a:prstGeom prst="rect">
            <a:avLst/>
          </a:prstGeom>
          <a:noFill/>
        </p:spPr>
      </p:pic>
      <p:pic>
        <p:nvPicPr>
          <p:cNvPr id="32" name="Picture 7" descr="C:\Users\ПономарёваЛБ\Desktop\KANSK_gerb_500p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640" y="86604"/>
            <a:ext cx="69038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32"/>
          <p:cNvSpPr/>
          <p:nvPr/>
        </p:nvSpPr>
        <p:spPr>
          <a:xfrm>
            <a:off x="857224" y="214290"/>
            <a:ext cx="2848216" cy="624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УПРАВЛЕНИЕ ОБРАЗОВАНИЯ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АДМИНИСТРАЦИИ г. КАНСКА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48" y="1071546"/>
            <a:ext cx="8001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cap="all" dirty="0" smtClean="0">
                <a:solidFill>
                  <a:schemeClr val="bg1"/>
                </a:solidFill>
              </a:rPr>
              <a:t>основные задачи </a:t>
            </a:r>
          </a:p>
          <a:p>
            <a:pPr algn="ctr"/>
            <a:r>
              <a:rPr lang="ru-RU" sz="2400" cap="all" dirty="0" smtClean="0">
                <a:solidFill>
                  <a:schemeClr val="bg1"/>
                </a:solidFill>
              </a:rPr>
              <a:t>по реализации ключевых изменений в управлении муниципальной системы образования</a:t>
            </a:r>
          </a:p>
        </p:txBody>
      </p:sp>
      <p:grpSp>
        <p:nvGrpSpPr>
          <p:cNvPr id="26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="" xmlns:p14="http://schemas.microsoft.com/office/powerpoint/2010/main" val="13550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lushtacenter.org.ru/wp-content/uploads/2015/08/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12" y="164890"/>
            <a:ext cx="9009802" cy="6429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25229"/>
            <a:ext cx="9153159" cy="402354"/>
          </a:xfrm>
          <a:prstGeom prst="rect">
            <a:avLst/>
          </a:prstGeom>
          <a:noFill/>
        </p:spPr>
      </p:pic>
      <p:pic>
        <p:nvPicPr>
          <p:cNvPr id="19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2463469"/>
            <a:ext cx="9153159" cy="1187099"/>
          </a:xfrm>
          <a:prstGeom prst="rect">
            <a:avLst/>
          </a:prstGeom>
          <a:noFill/>
        </p:spPr>
      </p:pic>
      <p:pic>
        <p:nvPicPr>
          <p:cNvPr id="12" name="Picture 7" descr="C:\Users\ПономарёваЛБ\Desktop\KANSK_gerb_500px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640" y="86604"/>
            <a:ext cx="69038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857224" y="214290"/>
            <a:ext cx="2848216" cy="624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УПРАВЛЕНИЕ ОБРАЗОВАНИЯ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АДМИНИСТРАЦИИ г. КАНСКА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00100" y="3657712"/>
            <a:ext cx="75724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Управление ключевыми изменениями: новая образовательная среда, достижение образовательных </a:t>
            </a:r>
            <a:endParaRPr lang="en-US" sz="2400" b="1" cap="all" dirty="0" smtClean="0">
              <a:solidFill>
                <a:srgbClr val="5077A6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результатов в соответствии с ФГОС</a:t>
            </a:r>
            <a:endParaRPr lang="ru-RU" sz="2400" b="1" cap="all" dirty="0">
              <a:solidFill>
                <a:srgbClr val="5077A6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989138" y="5807938"/>
            <a:ext cx="7127875" cy="0"/>
          </a:xfrm>
          <a:prstGeom prst="line">
            <a:avLst/>
          </a:prstGeom>
          <a:ln w="28575">
            <a:solidFill>
              <a:srgbClr val="5077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одзаголовок 2"/>
          <p:cNvSpPr txBox="1">
            <a:spLocks/>
          </p:cNvSpPr>
          <p:nvPr/>
        </p:nvSpPr>
        <p:spPr>
          <a:xfrm>
            <a:off x="1338470" y="5926310"/>
            <a:ext cx="7642606" cy="477805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b="1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Панов Андрей Петрович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7A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077A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руководитель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5077A6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 l="18213"/>
          <a:stretch>
            <a:fillRect/>
          </a:stretch>
        </p:blipFill>
        <p:spPr bwMode="auto">
          <a:xfrm>
            <a:off x="0" y="1428736"/>
            <a:ext cx="917255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9" name="TextBox 47"/>
          <p:cNvSpPr txBox="1">
            <a:spLocks noChangeArrowheads="1"/>
          </p:cNvSpPr>
          <p:nvPr/>
        </p:nvSpPr>
        <p:spPr bwMode="auto">
          <a:xfrm>
            <a:off x="4770438" y="1693864"/>
            <a:ext cx="426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ru-RU" altLang="ru-RU" sz="2400" dirty="0"/>
          </a:p>
        </p:txBody>
      </p:sp>
      <p:sp>
        <p:nvSpPr>
          <p:cNvPr id="59400" name="TextBox 48"/>
          <p:cNvSpPr txBox="1">
            <a:spLocks noChangeArrowheads="1"/>
          </p:cNvSpPr>
          <p:nvPr/>
        </p:nvSpPr>
        <p:spPr bwMode="auto">
          <a:xfrm>
            <a:off x="422275" y="4581525"/>
            <a:ext cx="3825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bg1"/>
                </a:solidFill>
              </a:rPr>
              <a:t>23 декабря 2015 года</a:t>
            </a:r>
          </a:p>
          <a:p>
            <a:r>
              <a:rPr lang="ru-RU" altLang="ru-RU" sz="1600">
                <a:solidFill>
                  <a:schemeClr val="bg1"/>
                </a:solidFill>
              </a:rPr>
              <a:t>Заседание Государственного совета по вопросам образования</a:t>
            </a:r>
            <a:endParaRPr lang="ru-RU" altLang="ru-RU" sz="1600" b="1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565275" cy="9144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8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1028244"/>
            <a:ext cx="9153159" cy="402354"/>
          </a:xfrm>
          <a:prstGeom prst="rect">
            <a:avLst/>
          </a:prstGeom>
          <a:noFill/>
        </p:spPr>
      </p:pic>
      <p:pic>
        <p:nvPicPr>
          <p:cNvPr id="20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9159" y="5000636"/>
            <a:ext cx="9153159" cy="1187099"/>
          </a:xfrm>
          <a:prstGeom prst="rect">
            <a:avLst/>
          </a:prstGeom>
          <a:noFill/>
        </p:spPr>
      </p:pic>
      <p:pic>
        <p:nvPicPr>
          <p:cNvPr id="2050" name="Picture 2" descr="http://www.trailblazersng.com/wp-content/uploads/2016/12/putin.jpg"/>
          <p:cNvPicPr>
            <a:picLocks noChangeAspect="1" noChangeArrowheads="1"/>
          </p:cNvPicPr>
          <p:nvPr/>
        </p:nvPicPr>
        <p:blipFill>
          <a:blip r:embed="rId5"/>
          <a:srcRect l="9375" r="4687"/>
          <a:stretch>
            <a:fillRect/>
          </a:stretch>
        </p:blipFill>
        <p:spPr bwMode="auto">
          <a:xfrm>
            <a:off x="285720" y="1785926"/>
            <a:ext cx="3714776" cy="24014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1" name="Прямоугольник 12"/>
          <p:cNvSpPr>
            <a:spLocks noChangeArrowheads="1"/>
          </p:cNvSpPr>
          <p:nvPr/>
        </p:nvSpPr>
        <p:spPr bwMode="auto">
          <a:xfrm>
            <a:off x="6072198" y="5214950"/>
            <a:ext cx="28536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800" i="1" dirty="0"/>
              <a:t>Владимир Путин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357686" y="1500174"/>
            <a:ext cx="47863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 smtClean="0">
                <a:latin typeface="Arial" pitchFamily="34" charset="0"/>
                <a:cs typeface="Arial" pitchFamily="34" charset="0"/>
              </a:rPr>
              <a:t>«…школьники должны учиться самостоятельно мыслить, </a:t>
            </a:r>
          </a:p>
          <a:p>
            <a:r>
              <a:rPr lang="ru-RU" altLang="ru-RU" sz="2400" dirty="0" smtClean="0">
                <a:latin typeface="Arial" pitchFamily="34" charset="0"/>
                <a:cs typeface="Arial" pitchFamily="34" charset="0"/>
              </a:rPr>
              <a:t>работать индивидуально и в команде, решать нестандартные задачи, ставить перед собой цели и добиваться их, чтобы в будущем это стало основой их благополучной интересной жизни…»</a:t>
            </a:r>
            <a:endParaRPr lang="ru-RU" alt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7" descr="C:\Users\ПономарёваЛБ\Desktop\KANSK_gerb_500p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640" y="86604"/>
            <a:ext cx="69038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857224" y="214290"/>
            <a:ext cx="2848216" cy="624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УПРАВЛЕНИЕ ОБРАЗОВАНИЯ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АДМИНИСТРАЦИИ г. КАНСКА</a:t>
            </a:r>
          </a:p>
        </p:txBody>
      </p:sp>
      <p:grpSp>
        <p:nvGrpSpPr>
          <p:cNvPr id="15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51"/>
          <p:cNvGrpSpPr>
            <a:grpSpLocks/>
          </p:cNvGrpSpPr>
          <p:nvPr/>
        </p:nvGrpSpPr>
        <p:grpSpPr bwMode="auto">
          <a:xfrm>
            <a:off x="285720" y="1500174"/>
            <a:ext cx="8715435" cy="1754326"/>
            <a:chOff x="509286" y="1771368"/>
            <a:chExt cx="8026701" cy="1753798"/>
          </a:xfrm>
        </p:grpSpPr>
        <p:sp>
          <p:nvSpPr>
            <p:cNvPr id="5" name="Прямоугольник 107"/>
            <p:cNvSpPr>
              <a:spLocks noChangeArrowheads="1"/>
            </p:cNvSpPr>
            <p:nvPr/>
          </p:nvSpPr>
          <p:spPr bwMode="auto">
            <a:xfrm>
              <a:off x="3074986" y="1771368"/>
              <a:ext cx="5461001" cy="1753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2800" b="1" dirty="0">
                  <a:solidFill>
                    <a:srgbClr val="5C738E"/>
                  </a:solidFill>
                </a:rPr>
                <a:t>ОБРАЗОВАТЕЛЬНАЯ СРЕДА </a:t>
              </a:r>
              <a:r>
                <a:rPr lang="ru-RU" sz="2000" b="1" dirty="0"/>
                <a:t/>
              </a:r>
              <a:br>
                <a:rPr lang="ru-RU" sz="2000" b="1" dirty="0"/>
              </a:br>
              <a:r>
                <a:rPr lang="ru-RU" sz="2000" dirty="0"/>
                <a:t>– совокупность материальных факторов </a:t>
              </a:r>
              <a:br>
                <a:rPr lang="ru-RU" sz="2000" dirty="0"/>
              </a:br>
              <a:r>
                <a:rPr lang="ru-RU" sz="2000" dirty="0"/>
                <a:t>и межчеловеческих отношений, которые устанавливают субъекты в процессе взаимодействия</a:t>
              </a:r>
            </a:p>
          </p:txBody>
        </p:sp>
        <p:sp>
          <p:nvSpPr>
            <p:cNvPr id="6" name="Пятиугольник 5"/>
            <p:cNvSpPr/>
            <p:nvPr/>
          </p:nvSpPr>
          <p:spPr>
            <a:xfrm>
              <a:off x="833148" y="2309250"/>
              <a:ext cx="1735202" cy="365015"/>
            </a:xfrm>
            <a:prstGeom prst="homePlate">
              <a:avLst/>
            </a:prstGeom>
            <a:solidFill>
              <a:srgbClr val="3661A6"/>
            </a:solidFill>
            <a:ln w="381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" name="Пятиугольник 6"/>
            <p:cNvSpPr/>
            <p:nvPr/>
          </p:nvSpPr>
          <p:spPr>
            <a:xfrm>
              <a:off x="1157010" y="1858535"/>
              <a:ext cx="1735202" cy="365015"/>
            </a:xfrm>
            <a:prstGeom prst="homePlate">
              <a:avLst/>
            </a:prstGeom>
            <a:solidFill>
              <a:srgbClr val="5C738E"/>
            </a:solidFill>
            <a:ln w="381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" name="Пятиугольник 7"/>
            <p:cNvSpPr/>
            <p:nvPr/>
          </p:nvSpPr>
          <p:spPr>
            <a:xfrm>
              <a:off x="509286" y="2759964"/>
              <a:ext cx="1735202" cy="365015"/>
            </a:xfrm>
            <a:prstGeom prst="homePlate">
              <a:avLst/>
            </a:prstGeom>
            <a:solidFill>
              <a:srgbClr val="9AB0D2"/>
            </a:solidFill>
            <a:ln w="38100"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7465082" y="2857496"/>
            <a:ext cx="12407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i="1" dirty="0"/>
              <a:t>В.А. </a:t>
            </a:r>
            <a:r>
              <a:rPr lang="ru-RU" i="1" dirty="0" err="1"/>
              <a:t>Ясвин</a:t>
            </a:r>
            <a:r>
              <a:rPr lang="ru-RU" i="1" dirty="0"/>
              <a:t> </a:t>
            </a:r>
          </a:p>
        </p:txBody>
      </p:sp>
      <p:pic>
        <p:nvPicPr>
          <p:cNvPr id="1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25229"/>
            <a:ext cx="9153159" cy="40235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14282" y="214290"/>
            <a:ext cx="455445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2400" b="1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altLang="ru-RU" sz="2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400" b="1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ОПРЕДЕЛЕНИЮ</a:t>
            </a:r>
            <a:r>
              <a:rPr lang="ru-RU" altLang="ru-RU" sz="2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400" b="1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ПОНЯТИЯ</a:t>
            </a:r>
          </a:p>
        </p:txBody>
      </p:sp>
      <p:pic>
        <p:nvPicPr>
          <p:cNvPr id="20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0" y="3214686"/>
            <a:ext cx="9153159" cy="402354"/>
          </a:xfrm>
          <a:prstGeom prst="rect">
            <a:avLst/>
          </a:prstGeom>
          <a:noFill/>
        </p:spPr>
      </p:pic>
      <p:grpSp>
        <p:nvGrpSpPr>
          <p:cNvPr id="21" name="Группа 47"/>
          <p:cNvGrpSpPr>
            <a:grpSpLocks/>
          </p:cNvGrpSpPr>
          <p:nvPr/>
        </p:nvGrpSpPr>
        <p:grpSpPr bwMode="auto">
          <a:xfrm>
            <a:off x="144088" y="3516702"/>
            <a:ext cx="8999913" cy="1139825"/>
            <a:chOff x="221802" y="4044505"/>
            <a:chExt cx="3735465" cy="1085125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234289" y="4044505"/>
              <a:ext cx="3722978" cy="108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23" name="TextBox 39"/>
            <p:cNvSpPr txBox="1">
              <a:spLocks noChangeArrowheads="1"/>
            </p:cNvSpPr>
            <p:nvPr/>
          </p:nvSpPr>
          <p:spPr bwMode="auto">
            <a:xfrm>
              <a:off x="221802" y="4044505"/>
              <a:ext cx="2875606" cy="966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2800" b="1" dirty="0" smtClean="0">
                  <a:solidFill>
                    <a:srgbClr val="5C738E"/>
                  </a:solidFill>
                </a:rPr>
                <a:t>Основными составляющими создаваемой </a:t>
              </a:r>
            </a:p>
            <a:p>
              <a:r>
                <a:rPr lang="ru-RU" altLang="ru-RU" sz="2800" b="1" dirty="0" smtClean="0">
                  <a:solidFill>
                    <a:srgbClr val="5C738E"/>
                  </a:solidFill>
                </a:rPr>
                <a:t>образовательной среды являются</a:t>
              </a:r>
              <a:r>
                <a:rPr lang="ru-RU" altLang="ru-RU" sz="3200" b="1" dirty="0" smtClean="0">
                  <a:solidFill>
                    <a:srgbClr val="5077A6"/>
                  </a:solidFill>
                </a:rPr>
                <a:t>:</a:t>
              </a:r>
            </a:p>
          </p:txBody>
        </p:sp>
      </p:grpSp>
      <p:grpSp>
        <p:nvGrpSpPr>
          <p:cNvPr id="24" name="Группа 74"/>
          <p:cNvGrpSpPr>
            <a:grpSpLocks/>
          </p:cNvGrpSpPr>
          <p:nvPr/>
        </p:nvGrpSpPr>
        <p:grpSpPr bwMode="auto">
          <a:xfrm>
            <a:off x="7306984" y="3500438"/>
            <a:ext cx="1752608" cy="1116013"/>
            <a:chOff x="3392015" y="1582744"/>
            <a:chExt cx="508473" cy="1116000"/>
          </a:xfrm>
        </p:grpSpPr>
        <p:sp>
          <p:nvSpPr>
            <p:cNvPr id="25" name="Равнобедренный треугольник 24"/>
            <p:cNvSpPr>
              <a:spLocks noChangeAspect="1"/>
            </p:cNvSpPr>
            <p:nvPr/>
          </p:nvSpPr>
          <p:spPr>
            <a:xfrm flipV="1">
              <a:off x="3392015" y="1595444"/>
              <a:ext cx="508473" cy="431795"/>
            </a:xfrm>
            <a:prstGeom prst="triangle">
              <a:avLst>
                <a:gd name="adj" fmla="val 100000"/>
              </a:avLst>
            </a:prstGeom>
            <a:solidFill>
              <a:srgbClr val="5077A6"/>
            </a:solidFill>
            <a:ln w="38100">
              <a:noFill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>
                <a:defRPr/>
              </a:pPr>
              <a:endParaRPr lang="ru-RU" dirty="0"/>
            </a:p>
          </p:txBody>
        </p:sp>
        <p:cxnSp>
          <p:nvCxnSpPr>
            <p:cNvPr id="26" name="Прямая соединительная линия 25"/>
            <p:cNvCxnSpPr/>
            <p:nvPr/>
          </p:nvCxnSpPr>
          <p:spPr>
            <a:xfrm>
              <a:off x="3867119" y="1582744"/>
              <a:ext cx="20657" cy="1116000"/>
            </a:xfrm>
            <a:prstGeom prst="line">
              <a:avLst/>
            </a:prstGeom>
            <a:ln w="38100">
              <a:solidFill>
                <a:srgbClr val="5077A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Прямоугольник 18"/>
          <p:cNvSpPr/>
          <p:nvPr/>
        </p:nvSpPr>
        <p:spPr>
          <a:xfrm>
            <a:off x="214282" y="4714884"/>
            <a:ext cx="62151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– обновление содержания образовательного процесса</a:t>
            </a:r>
          </a:p>
          <a:p>
            <a:r>
              <a:rPr lang="ru-RU" sz="2000" dirty="0" smtClean="0"/>
              <a:t>– создание системы учительского роста</a:t>
            </a:r>
          </a:p>
          <a:p>
            <a:r>
              <a:rPr lang="ru-RU" sz="2000" dirty="0" smtClean="0"/>
              <a:t>– новые инфраструктурные решения (дети должны учиться в удобных, комфортных, современных условиях)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4214818"/>
            <a:ext cx="2357454" cy="15716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27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2413" cy="116998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4520" name="TextBox 24"/>
          <p:cNvSpPr txBox="1">
            <a:spLocks noChangeArrowheads="1"/>
          </p:cNvSpPr>
          <p:nvPr/>
        </p:nvSpPr>
        <p:spPr bwMode="auto">
          <a:xfrm>
            <a:off x="2356056" y="2007146"/>
            <a:ext cx="71438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algn="ctr"/>
            <a:r>
              <a:rPr lang="ru-RU" altLang="ru-RU" sz="4400" b="1" cap="all" dirty="0" smtClean="0">
                <a:solidFill>
                  <a:srgbClr val="5077A6"/>
                </a:solidFill>
                <a:latin typeface="Arial" pitchFamily="34" charset="0"/>
                <a:ea typeface="PT Sans"/>
                <a:cs typeface="PT Sans"/>
              </a:rPr>
              <a:t>Обновление содержания образовательного процесса</a:t>
            </a:r>
            <a:endParaRPr lang="ru-RU" altLang="ru-RU" sz="4400" b="1" cap="all" dirty="0">
              <a:solidFill>
                <a:srgbClr val="5077A6"/>
              </a:solidFill>
              <a:latin typeface="Arial" pitchFamily="34" charset="0"/>
              <a:ea typeface="PT Sans"/>
              <a:cs typeface="PT Sans"/>
            </a:endParaRPr>
          </a:p>
        </p:txBody>
      </p:sp>
      <p:pic>
        <p:nvPicPr>
          <p:cNvPr id="12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906231"/>
            <a:ext cx="9153159" cy="402354"/>
          </a:xfrm>
          <a:prstGeom prst="rect">
            <a:avLst/>
          </a:prstGeom>
          <a:noFill/>
        </p:spPr>
      </p:pic>
      <p:grpSp>
        <p:nvGrpSpPr>
          <p:cNvPr id="14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7" name="Picture 7" descr="C:\Users\ПономарёваЛБ\Desktop\KANSK_gerb_500p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640" y="86604"/>
            <a:ext cx="69038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857224" y="214290"/>
            <a:ext cx="2848216" cy="624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УПРАВЛЕНИЕ ОБРАЗОВАНИЯ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ru-RU" altLang="ru-RU" sz="1400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АДМИНИСТРАЦИИ г. КАНСКА</a:t>
            </a:r>
          </a:p>
        </p:txBody>
      </p:sp>
      <p:pic>
        <p:nvPicPr>
          <p:cNvPr id="20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785786" y="5786454"/>
            <a:ext cx="8367373" cy="402354"/>
          </a:xfrm>
          <a:prstGeom prst="rect">
            <a:avLst/>
          </a:prstGeom>
          <a:noFill/>
        </p:spPr>
      </p:pic>
      <p:pic>
        <p:nvPicPr>
          <p:cNvPr id="19" name="Рисунок 18" descr="2__.png"/>
          <p:cNvPicPr>
            <a:picLocks noChangeAspect="1"/>
          </p:cNvPicPr>
          <p:nvPr/>
        </p:nvPicPr>
        <p:blipFill>
          <a:blip r:embed="rId8" cstate="print"/>
          <a:srcRect l="34145" r="22740"/>
          <a:stretch>
            <a:fillRect/>
          </a:stretch>
        </p:blipFill>
        <p:spPr>
          <a:xfrm flipH="1">
            <a:off x="197232" y="1613554"/>
            <a:ext cx="2632062" cy="40539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ятиугольник 12"/>
          <p:cNvSpPr/>
          <p:nvPr/>
        </p:nvSpPr>
        <p:spPr bwMode="auto">
          <a:xfrm rot="10800000">
            <a:off x="5196762" y="1644524"/>
            <a:ext cx="3722400" cy="998658"/>
          </a:xfrm>
          <a:prstGeom prst="homePlate">
            <a:avLst>
              <a:gd name="adj" fmla="val 32213"/>
            </a:avLst>
          </a:prstGeom>
          <a:solidFill>
            <a:srgbClr val="DD8F3A"/>
          </a:solidFill>
          <a:ln w="38100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4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906231"/>
            <a:ext cx="9153159" cy="40235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85728"/>
            <a:ext cx="79295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1400" cap="all" dirty="0" smtClean="0">
                <a:ln w="0"/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Дошкольное образование</a:t>
            </a:r>
            <a:endParaRPr lang="ru-RU" sz="1400" dirty="0"/>
          </a:p>
        </p:txBody>
      </p:sp>
      <p:sp>
        <p:nvSpPr>
          <p:cNvPr id="10" name="Пятиугольник 9"/>
          <p:cNvSpPr/>
          <p:nvPr/>
        </p:nvSpPr>
        <p:spPr bwMode="auto">
          <a:xfrm>
            <a:off x="500034" y="4167964"/>
            <a:ext cx="1937572" cy="1000132"/>
          </a:xfrm>
          <a:prstGeom prst="homePlate">
            <a:avLst>
              <a:gd name="adj" fmla="val 32213"/>
            </a:avLst>
          </a:prstGeom>
          <a:solidFill>
            <a:srgbClr val="DD8F3A"/>
          </a:solidFill>
          <a:ln w="38100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Пятиугольник 10"/>
          <p:cNvSpPr/>
          <p:nvPr/>
        </p:nvSpPr>
        <p:spPr bwMode="auto">
          <a:xfrm>
            <a:off x="0" y="4126506"/>
            <a:ext cx="2285984" cy="1071570"/>
          </a:xfrm>
          <a:prstGeom prst="homePlate">
            <a:avLst>
              <a:gd name="adj" fmla="val 32213"/>
            </a:avLst>
          </a:prstGeom>
          <a:solidFill>
            <a:schemeClr val="accent5">
              <a:lumMod val="75000"/>
            </a:schemeClr>
          </a:soli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sz="2400" dirty="0" smtClean="0"/>
          </a:p>
          <a:p>
            <a:pPr algn="ctr">
              <a:defRPr/>
            </a:pPr>
            <a:r>
              <a:rPr lang="ru-RU" altLang="ru-RU" sz="2000" b="1" cap="all" dirty="0" smtClean="0">
                <a:solidFill>
                  <a:schemeClr val="bg1"/>
                </a:solidFill>
              </a:rPr>
              <a:t>Распределение групп</a:t>
            </a:r>
          </a:p>
          <a:p>
            <a:pPr algn="ctr">
              <a:defRPr/>
            </a:pP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15" name="Пятиугольник 14"/>
          <p:cNvSpPr/>
          <p:nvPr/>
        </p:nvSpPr>
        <p:spPr bwMode="auto">
          <a:xfrm flipH="1">
            <a:off x="5357818" y="1564194"/>
            <a:ext cx="3786182" cy="1150426"/>
          </a:xfrm>
          <a:prstGeom prst="homePlate">
            <a:avLst>
              <a:gd name="adj" fmla="val 32213"/>
            </a:avLst>
          </a:prstGeom>
          <a:solidFill>
            <a:schemeClr val="accent5">
              <a:lumMod val="75000"/>
            </a:schemeClr>
          </a:soli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altLang="ru-RU" sz="2000" b="1" cap="all" dirty="0" smtClean="0">
                <a:solidFill>
                  <a:schemeClr val="bg1"/>
                </a:solidFill>
              </a:rPr>
              <a:t>Охват детей дошкольного возраста в г.Канске </a:t>
            </a:r>
          </a:p>
          <a:p>
            <a:pPr algn="ctr">
              <a:defRPr/>
            </a:pPr>
            <a:r>
              <a:rPr lang="ru-RU" altLang="ru-RU" sz="2000" b="1" cap="all" dirty="0" smtClean="0">
                <a:solidFill>
                  <a:schemeClr val="bg1"/>
                </a:solidFill>
              </a:rPr>
              <a:t>от 3 до 7 лет (%)</a:t>
            </a:r>
            <a:endParaRPr lang="ru-RU" altLang="ru-RU" sz="2000" b="1" cap="all" dirty="0">
              <a:solidFill>
                <a:schemeClr val="bg1"/>
              </a:solidFill>
            </a:endParaRPr>
          </a:p>
        </p:txBody>
      </p:sp>
      <p:graphicFrame>
        <p:nvGraphicFramePr>
          <p:cNvPr id="16" name="Содержимое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277657813"/>
              </p:ext>
            </p:extLst>
          </p:nvPr>
        </p:nvGraphicFramePr>
        <p:xfrm>
          <a:off x="714348" y="3857628"/>
          <a:ext cx="9215470" cy="4114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77657813"/>
              </p:ext>
            </p:extLst>
          </p:nvPr>
        </p:nvGraphicFramePr>
        <p:xfrm>
          <a:off x="-357222" y="1285860"/>
          <a:ext cx="5857916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0" name="Группа 19"/>
          <p:cNvGrpSpPr/>
          <p:nvPr/>
        </p:nvGrpSpPr>
        <p:grpSpPr>
          <a:xfrm>
            <a:off x="6572264" y="4143380"/>
            <a:ext cx="2571736" cy="646331"/>
            <a:chOff x="6572264" y="3643314"/>
            <a:chExt cx="2571736" cy="646331"/>
          </a:xfrm>
        </p:grpSpPr>
        <p:sp>
          <p:nvSpPr>
            <p:cNvPr id="19" name="TextBox 18"/>
            <p:cNvSpPr txBox="1"/>
            <p:nvPr/>
          </p:nvSpPr>
          <p:spPr>
            <a:xfrm>
              <a:off x="6572264" y="3643314"/>
              <a:ext cx="2571736" cy="646331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          2014-2015 </a:t>
              </a:r>
              <a:r>
                <a:rPr lang="ru-RU" dirty="0" err="1" smtClean="0"/>
                <a:t>уч.год</a:t>
              </a:r>
              <a:endParaRPr lang="ru-RU" dirty="0" smtClean="0"/>
            </a:p>
            <a:p>
              <a:r>
                <a:rPr lang="ru-RU" dirty="0" smtClean="0"/>
                <a:t>          2016-2017 </a:t>
              </a:r>
              <a:r>
                <a:rPr lang="ru-RU" dirty="0" err="1" smtClean="0"/>
                <a:t>уч.год</a:t>
              </a:r>
              <a:endParaRPr lang="ru-RU" dirty="0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858016" y="3971270"/>
              <a:ext cx="252413" cy="252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858015" y="3714751"/>
              <a:ext cx="252000" cy="25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1" name="TextBox 20"/>
          <p:cNvSpPr txBox="1"/>
          <p:nvPr/>
        </p:nvSpPr>
        <p:spPr>
          <a:xfrm>
            <a:off x="1368768" y="636874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Оздоровительные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339052" y="635375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Общеразвивающие</a:t>
            </a:r>
            <a:endParaRPr lang="ru-RU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5252888" y="6368748"/>
            <a:ext cx="224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Комбинированные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06764" y="6368748"/>
            <a:ext cx="221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Компенсирующие</a:t>
            </a:r>
          </a:p>
        </p:txBody>
      </p:sp>
      <p:grpSp>
        <p:nvGrpSpPr>
          <p:cNvPr id="25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Овал 52"/>
          <p:cNvSpPr>
            <a:spLocks noChangeAspect="1"/>
          </p:cNvSpPr>
          <p:nvPr/>
        </p:nvSpPr>
        <p:spPr>
          <a:xfrm>
            <a:off x="4327706" y="2928934"/>
            <a:ext cx="252412" cy="25082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Овал 42"/>
          <p:cNvSpPr>
            <a:spLocks noChangeAspect="1"/>
          </p:cNvSpPr>
          <p:nvPr/>
        </p:nvSpPr>
        <p:spPr>
          <a:xfrm>
            <a:off x="4286248" y="1500174"/>
            <a:ext cx="252412" cy="25082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rot="16200000" flipH="1">
            <a:off x="1975876" y="4024861"/>
            <a:ext cx="4948320" cy="41825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>
            <a:spLocks noChangeAspect="1"/>
          </p:cNvSpPr>
          <p:nvPr/>
        </p:nvSpPr>
        <p:spPr>
          <a:xfrm>
            <a:off x="4286248" y="1535101"/>
            <a:ext cx="252412" cy="25082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Овал 43"/>
          <p:cNvSpPr>
            <a:spLocks noChangeAspect="1"/>
          </p:cNvSpPr>
          <p:nvPr/>
        </p:nvSpPr>
        <p:spPr>
          <a:xfrm>
            <a:off x="4312716" y="3203208"/>
            <a:ext cx="252413" cy="2524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Группа 67"/>
          <p:cNvGrpSpPr>
            <a:grpSpLocks/>
          </p:cNvGrpSpPr>
          <p:nvPr/>
        </p:nvGrpSpPr>
        <p:grpSpPr bwMode="auto">
          <a:xfrm>
            <a:off x="-1" y="1428736"/>
            <a:ext cx="4402169" cy="1357323"/>
            <a:chOff x="272101" y="1010739"/>
            <a:chExt cx="3897729" cy="1358598"/>
          </a:xfrm>
        </p:grpSpPr>
        <p:grpSp>
          <p:nvGrpSpPr>
            <p:cNvPr id="3" name="Группа 39"/>
            <p:cNvGrpSpPr>
              <a:grpSpLocks/>
            </p:cNvGrpSpPr>
            <p:nvPr/>
          </p:nvGrpSpPr>
          <p:grpSpPr bwMode="auto">
            <a:xfrm flipH="1">
              <a:off x="272101" y="1044110"/>
              <a:ext cx="3897729" cy="1325227"/>
              <a:chOff x="4451204" y="1737234"/>
              <a:chExt cx="3023671" cy="1009565"/>
            </a:xfrm>
          </p:grpSpPr>
          <p:sp>
            <p:nvSpPr>
              <p:cNvPr id="48" name="Прямоугольник 47"/>
              <p:cNvSpPr/>
              <p:nvPr/>
            </p:nvSpPr>
            <p:spPr>
              <a:xfrm>
                <a:off x="4598593" y="2038651"/>
                <a:ext cx="2876282" cy="70814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3661A6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r>
                  <a:rPr lang="ru-RU" sz="2000" noProof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94% педагогов повысили квалификацию в направлении реализации ФГОС ДО</a:t>
                </a:r>
              </a:p>
            </p:txBody>
          </p:sp>
          <p:sp>
            <p:nvSpPr>
              <p:cNvPr id="49" name="Выноска со стрелкой влево 48"/>
              <p:cNvSpPr/>
              <p:nvPr/>
            </p:nvSpPr>
            <p:spPr>
              <a:xfrm>
                <a:off x="4451204" y="1737234"/>
                <a:ext cx="3023670" cy="301415"/>
              </a:xfrm>
              <a:prstGeom prst="leftArrowCallout">
                <a:avLst>
                  <a:gd name="adj1" fmla="val 50000"/>
                  <a:gd name="adj2" fmla="val 25000"/>
                  <a:gd name="adj3" fmla="val 41455"/>
                  <a:gd name="adj4" fmla="val 95310"/>
                </a:avLst>
              </a:prstGeom>
              <a:solidFill>
                <a:schemeClr val="accent5">
                  <a:lumMod val="75000"/>
                </a:schemeClr>
              </a:solidFill>
              <a:ln w="19050">
                <a:solidFill>
                  <a:srgbClr val="3661A6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61830" y="1010739"/>
              <a:ext cx="3520214" cy="400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9388" algn="r">
                <a:defRPr/>
              </a:pPr>
              <a:r>
                <a:rPr lang="ru-RU" altLang="ru-RU" sz="2000" b="1" cap="all" dirty="0" smtClean="0">
                  <a:solidFill>
                    <a:schemeClr val="bg1"/>
                  </a:solidFill>
                </a:rPr>
                <a:t>Кадровые</a:t>
              </a:r>
              <a:endParaRPr lang="ru-RU" altLang="ru-RU" sz="2000" b="1" cap="all" dirty="0">
                <a:solidFill>
                  <a:schemeClr val="bg1"/>
                </a:solidFill>
              </a:endParaRPr>
            </a:p>
          </p:txBody>
        </p:sp>
      </p:grpSp>
      <p:sp>
        <p:nvSpPr>
          <p:cNvPr id="61" name="Овал 60"/>
          <p:cNvSpPr>
            <a:spLocks noChangeAspect="1"/>
          </p:cNvSpPr>
          <p:nvPr/>
        </p:nvSpPr>
        <p:spPr>
          <a:xfrm>
            <a:off x="4319588" y="1785926"/>
            <a:ext cx="252412" cy="252413"/>
          </a:xfrm>
          <a:prstGeom prst="ellipse">
            <a:avLst/>
          </a:prstGeom>
          <a:solidFill>
            <a:srgbClr val="FE830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Овал 61"/>
          <p:cNvSpPr>
            <a:spLocks noChangeAspect="1"/>
          </p:cNvSpPr>
          <p:nvPr/>
        </p:nvSpPr>
        <p:spPr>
          <a:xfrm>
            <a:off x="4286248" y="5500702"/>
            <a:ext cx="252413" cy="25241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4" name="Группа 65"/>
          <p:cNvGrpSpPr>
            <a:grpSpLocks/>
          </p:cNvGrpSpPr>
          <p:nvPr/>
        </p:nvGrpSpPr>
        <p:grpSpPr bwMode="auto">
          <a:xfrm>
            <a:off x="4429124" y="1455204"/>
            <a:ext cx="4714876" cy="1297510"/>
            <a:chOff x="4813946" y="1861500"/>
            <a:chExt cx="4008960" cy="1297438"/>
          </a:xfrm>
        </p:grpSpPr>
        <p:grpSp>
          <p:nvGrpSpPr>
            <p:cNvPr id="5" name="Группа 39"/>
            <p:cNvGrpSpPr>
              <a:grpSpLocks/>
            </p:cNvGrpSpPr>
            <p:nvPr/>
          </p:nvGrpSpPr>
          <p:grpSpPr bwMode="auto">
            <a:xfrm>
              <a:off x="4813946" y="1932931"/>
              <a:ext cx="4008960" cy="1226007"/>
              <a:chOff x="4394567" y="1711216"/>
              <a:chExt cx="3109959" cy="933979"/>
            </a:xfrm>
          </p:grpSpPr>
          <p:sp>
            <p:nvSpPr>
              <p:cNvPr id="54" name="Прямоугольник 53"/>
              <p:cNvSpPr/>
              <p:nvPr/>
            </p:nvSpPr>
            <p:spPr>
              <a:xfrm>
                <a:off x="4535929" y="2155427"/>
                <a:ext cx="2968596" cy="48976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E8304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r>
                  <a:rPr lang="ru-RU" sz="2000" noProof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ДОО №№ 5,8,10,11,15,17,21,22,25,27,</a:t>
                </a:r>
              </a:p>
              <a:p>
                <a:pPr algn="ctr">
                  <a:defRPr/>
                </a:pPr>
                <a:r>
                  <a:rPr lang="ru-RU" sz="2000" noProof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28,32,34,36,39,44,47,49,50,52,53</a:t>
                </a:r>
              </a:p>
            </p:txBody>
          </p:sp>
          <p:sp>
            <p:nvSpPr>
              <p:cNvPr id="55" name="Выноска со стрелкой влево 54"/>
              <p:cNvSpPr/>
              <p:nvPr/>
            </p:nvSpPr>
            <p:spPr>
              <a:xfrm>
                <a:off x="4394567" y="1711216"/>
                <a:ext cx="3109959" cy="435350"/>
              </a:xfrm>
              <a:prstGeom prst="leftArrowCallout">
                <a:avLst>
                  <a:gd name="adj1" fmla="val 50000"/>
                  <a:gd name="adj2" fmla="val 25000"/>
                  <a:gd name="adj3" fmla="val 41455"/>
                  <a:gd name="adj4" fmla="val 9531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5030146" y="1861500"/>
              <a:ext cx="3489076" cy="707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9388">
                <a:defRPr/>
              </a:pPr>
              <a:r>
                <a:rPr lang="ru-RU" altLang="ru-RU" sz="2000" b="1" cap="all" dirty="0" smtClean="0">
                  <a:solidFill>
                    <a:schemeClr val="bg1"/>
                  </a:solidFill>
                </a:rPr>
                <a:t>Сетевые инициативные </a:t>
              </a:r>
            </a:p>
            <a:p>
              <a:pPr marL="179388">
                <a:defRPr/>
              </a:pPr>
              <a:r>
                <a:rPr lang="ru-RU" altLang="ru-RU" sz="2000" b="1" cap="all" dirty="0" smtClean="0">
                  <a:solidFill>
                    <a:schemeClr val="bg1"/>
                  </a:solidFill>
                </a:rPr>
                <a:t>муниципальные  проекты</a:t>
              </a:r>
            </a:p>
          </p:txBody>
        </p:sp>
      </p:grpSp>
      <p:grpSp>
        <p:nvGrpSpPr>
          <p:cNvPr id="6" name="Группа 68"/>
          <p:cNvGrpSpPr>
            <a:grpSpLocks/>
          </p:cNvGrpSpPr>
          <p:nvPr/>
        </p:nvGrpSpPr>
        <p:grpSpPr bwMode="auto">
          <a:xfrm>
            <a:off x="-2" y="2857500"/>
            <a:ext cx="4429123" cy="2428891"/>
            <a:chOff x="256739" y="2800982"/>
            <a:chExt cx="4159725" cy="979642"/>
          </a:xfrm>
        </p:grpSpPr>
        <p:grpSp>
          <p:nvGrpSpPr>
            <p:cNvPr id="7" name="Группа 39"/>
            <p:cNvGrpSpPr>
              <a:grpSpLocks/>
            </p:cNvGrpSpPr>
            <p:nvPr/>
          </p:nvGrpSpPr>
          <p:grpSpPr bwMode="auto">
            <a:xfrm flipH="1">
              <a:off x="256739" y="2832345"/>
              <a:ext cx="4159725" cy="948279"/>
              <a:chOff x="4259878" y="1693247"/>
              <a:chExt cx="3226915" cy="722398"/>
            </a:xfrm>
          </p:grpSpPr>
          <p:sp>
            <p:nvSpPr>
              <p:cNvPr id="51" name="Прямоугольник 50"/>
              <p:cNvSpPr/>
              <p:nvPr/>
            </p:nvSpPr>
            <p:spPr>
              <a:xfrm>
                <a:off x="4477917" y="1752786"/>
                <a:ext cx="3008874" cy="66285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endParaRPr lang="ru-RU" sz="2000" noProof="1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>
                  <a:defRPr/>
                </a:pPr>
                <a:endParaRPr lang="ru-RU" sz="2000" noProof="1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>
                  <a:defRPr/>
                </a:pPr>
                <a:endParaRPr lang="ru-RU" sz="2000" noProof="1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>
                  <a:defRPr/>
                </a:pPr>
                <a:endParaRPr lang="ru-RU" sz="2000" noProof="1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179388">
                  <a:buFont typeface="Wingdings" pitchFamily="2" charset="2"/>
                  <a:buChar char="§"/>
                  <a:defRPr/>
                </a:pPr>
                <a:r>
                  <a:rPr lang="ru-RU" sz="2000" noProof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50% ДОО прошли НОКО</a:t>
                </a:r>
              </a:p>
              <a:p>
                <a:pPr marL="179388">
                  <a:buFont typeface="Wingdings" pitchFamily="2" charset="2"/>
                  <a:buChar char="§"/>
                  <a:defRPr/>
                </a:pPr>
                <a:endParaRPr lang="ru-RU" sz="800" noProof="1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179388">
                  <a:buFont typeface="Wingdings" pitchFamily="2" charset="2"/>
                  <a:buChar char="§"/>
                  <a:defRPr/>
                </a:pPr>
                <a:r>
                  <a:rPr lang="ru-RU" sz="2000" noProof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безбарьерная среда для детей инвалидов в рамках краевой программы «Развитие» </a:t>
                </a:r>
              </a:p>
              <a:p>
                <a:pPr marL="179388">
                  <a:defRPr/>
                </a:pPr>
                <a:r>
                  <a:rPr lang="ru-RU" sz="2000" noProof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ДОО №№ 7, 9, 15, 25, 44, 49, 50</a:t>
                </a:r>
                <a:endParaRPr lang="ru-RU" sz="2000" noProof="1" smtClean="0">
                  <a:solidFill>
                    <a:srgbClr val="FF0000"/>
                  </a:solidFill>
                </a:endParaRPr>
              </a:p>
              <a:p>
                <a:pPr algn="ctr">
                  <a:defRPr/>
                </a:pPr>
                <a:endParaRPr lang="ru-RU" sz="2400" noProof="1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algn="ctr">
                  <a:defRPr/>
                </a:pPr>
                <a:endParaRPr lang="ru-RU" sz="2400" noProof="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52" name="Выноска со стрелкой влево 51"/>
              <p:cNvSpPr/>
              <p:nvPr/>
            </p:nvSpPr>
            <p:spPr>
              <a:xfrm>
                <a:off x="4259878" y="1693247"/>
                <a:ext cx="3226915" cy="214979"/>
              </a:xfrm>
              <a:prstGeom prst="leftArrowCallout">
                <a:avLst>
                  <a:gd name="adj1" fmla="val 50000"/>
                  <a:gd name="adj2" fmla="val 25000"/>
                  <a:gd name="adj3" fmla="val 41455"/>
                  <a:gd name="adj4" fmla="val 9531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rgbClr val="009900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256741" y="2800982"/>
              <a:ext cx="3719012" cy="2855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9388" algn="r">
                <a:defRPr/>
              </a:pPr>
              <a:r>
                <a:rPr lang="ru-RU" altLang="ru-RU" sz="2000" b="1" cap="all" dirty="0" smtClean="0">
                  <a:solidFill>
                    <a:schemeClr val="bg1"/>
                  </a:solidFill>
                </a:rPr>
                <a:t>Развивающая предметно-</a:t>
              </a:r>
            </a:p>
            <a:p>
              <a:pPr marL="179388" algn="r">
                <a:defRPr/>
              </a:pPr>
              <a:r>
                <a:rPr lang="ru-RU" altLang="ru-RU" sz="2000" b="1" cap="all" dirty="0" smtClean="0">
                  <a:solidFill>
                    <a:schemeClr val="bg1"/>
                  </a:solidFill>
                </a:rPr>
                <a:t>пространственная среда</a:t>
              </a:r>
              <a:endParaRPr lang="ru-RU" altLang="ru-RU" sz="2000" b="1" cap="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Группа 66"/>
          <p:cNvGrpSpPr>
            <a:grpSpLocks/>
          </p:cNvGrpSpPr>
          <p:nvPr/>
        </p:nvGrpSpPr>
        <p:grpSpPr bwMode="auto">
          <a:xfrm>
            <a:off x="4500563" y="2819549"/>
            <a:ext cx="4643438" cy="1109518"/>
            <a:chOff x="4530534" y="3573591"/>
            <a:chExt cx="4223083" cy="800041"/>
          </a:xfrm>
        </p:grpSpPr>
        <p:grpSp>
          <p:nvGrpSpPr>
            <p:cNvPr id="9" name="Группа 39"/>
            <p:cNvGrpSpPr>
              <a:grpSpLocks/>
            </p:cNvGrpSpPr>
            <p:nvPr/>
          </p:nvGrpSpPr>
          <p:grpSpPr bwMode="auto">
            <a:xfrm>
              <a:off x="4530534" y="3573592"/>
              <a:ext cx="4223083" cy="800040"/>
              <a:chOff x="4174709" y="1554830"/>
              <a:chExt cx="3276065" cy="609477"/>
            </a:xfrm>
          </p:grpSpPr>
          <p:sp>
            <p:nvSpPr>
              <p:cNvPr id="57" name="Прямоугольник 56"/>
              <p:cNvSpPr/>
              <p:nvPr/>
            </p:nvSpPr>
            <p:spPr>
              <a:xfrm>
                <a:off x="4325912" y="1889612"/>
                <a:ext cx="3124861" cy="27469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9AB0D2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r>
                  <a:rPr lang="ru-RU" sz="2000" noProof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ДОО №№ 9,25,36,44, ЦДиК</a:t>
                </a:r>
              </a:p>
            </p:txBody>
          </p:sp>
          <p:sp>
            <p:nvSpPr>
              <p:cNvPr id="58" name="Выноска со стрелкой влево 57"/>
              <p:cNvSpPr/>
              <p:nvPr/>
            </p:nvSpPr>
            <p:spPr>
              <a:xfrm>
                <a:off x="4174709" y="1554830"/>
                <a:ext cx="3276065" cy="334781"/>
              </a:xfrm>
              <a:prstGeom prst="leftArrowCallout">
                <a:avLst>
                  <a:gd name="adj1" fmla="val 50000"/>
                  <a:gd name="adj2" fmla="val 25000"/>
                  <a:gd name="adj3" fmla="val 41455"/>
                  <a:gd name="adj4" fmla="val 95310"/>
                </a:avLst>
              </a:prstGeom>
              <a:solidFill>
                <a:schemeClr val="accent5">
                  <a:lumMod val="75000"/>
                </a:schemeClr>
              </a:solidFill>
              <a:ln w="19050">
                <a:solidFill>
                  <a:srgbClr val="9AB0D2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4920359" y="3573591"/>
              <a:ext cx="3730970" cy="732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9388">
                <a:defRPr/>
              </a:pPr>
              <a:r>
                <a:rPr lang="ru-RU" altLang="ru-RU" sz="2000" b="1" cap="all" dirty="0" smtClean="0">
                  <a:solidFill>
                    <a:schemeClr val="bg1"/>
                  </a:solidFill>
                </a:rPr>
                <a:t>Базовые площадки КК </a:t>
              </a:r>
              <a:r>
                <a:rPr lang="ru-RU" altLang="ru-RU" sz="2000" b="1" cap="all" dirty="0" err="1" smtClean="0">
                  <a:solidFill>
                    <a:schemeClr val="bg1"/>
                  </a:solidFill>
                </a:rPr>
                <a:t>ИПКиПП</a:t>
              </a:r>
              <a:r>
                <a:rPr lang="ru-RU" altLang="ru-RU" sz="2000" b="1" cap="all" dirty="0" smtClean="0">
                  <a:solidFill>
                    <a:schemeClr val="bg1"/>
                  </a:solidFill>
                </a:rPr>
                <a:t> РО </a:t>
              </a:r>
            </a:p>
            <a:p>
              <a:pPr>
                <a:defRPr/>
              </a:pPr>
              <a:endParaRPr lang="ru-RU" sz="2000" b="1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31" name="Picture 2" descr="C:\Users\zalega\Desktop\Красноярск 2015\Рисунки\Top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V="1">
            <a:off x="-1" y="1025229"/>
            <a:ext cx="9153159" cy="402354"/>
          </a:xfrm>
          <a:prstGeom prst="rect">
            <a:avLst/>
          </a:prstGeom>
          <a:noFill/>
        </p:spPr>
      </p:pic>
      <p:sp>
        <p:nvSpPr>
          <p:cNvPr id="37" name="Прямоугольник 36"/>
          <p:cNvSpPr/>
          <p:nvPr/>
        </p:nvSpPr>
        <p:spPr>
          <a:xfrm>
            <a:off x="0" y="0"/>
            <a:ext cx="55721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200" b="1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Условия и ресурсы реализации </a:t>
            </a:r>
          </a:p>
          <a:p>
            <a:pPr algn="ctr"/>
            <a:r>
              <a:rPr lang="ru-RU" altLang="ru-RU" sz="2200" b="1" cap="all" dirty="0" smtClean="0">
                <a:solidFill>
                  <a:srgbClr val="5077A6"/>
                </a:solidFill>
                <a:latin typeface="Arial" pitchFamily="34" charset="0"/>
                <a:cs typeface="Arial" pitchFamily="34" charset="0"/>
              </a:rPr>
              <a:t>основной образовательной программы ДОО </a:t>
            </a:r>
          </a:p>
        </p:txBody>
      </p:sp>
      <p:grpSp>
        <p:nvGrpSpPr>
          <p:cNvPr id="32" name="Группа 67"/>
          <p:cNvGrpSpPr>
            <a:grpSpLocks/>
          </p:cNvGrpSpPr>
          <p:nvPr/>
        </p:nvGrpSpPr>
        <p:grpSpPr bwMode="auto">
          <a:xfrm>
            <a:off x="-1" y="5395747"/>
            <a:ext cx="4402170" cy="1105089"/>
            <a:chOff x="272100" y="1010739"/>
            <a:chExt cx="3897730" cy="1106127"/>
          </a:xfrm>
        </p:grpSpPr>
        <p:grpSp>
          <p:nvGrpSpPr>
            <p:cNvPr id="33" name="Группа 39"/>
            <p:cNvGrpSpPr>
              <a:grpSpLocks/>
            </p:cNvGrpSpPr>
            <p:nvPr/>
          </p:nvGrpSpPr>
          <p:grpSpPr bwMode="auto">
            <a:xfrm flipH="1">
              <a:off x="272100" y="1044113"/>
              <a:ext cx="3897730" cy="1072753"/>
              <a:chOff x="4451204" y="1737234"/>
              <a:chExt cx="3023672" cy="817228"/>
            </a:xfrm>
          </p:grpSpPr>
          <p:sp>
            <p:nvSpPr>
              <p:cNvPr id="39" name="Прямоугольник 38"/>
              <p:cNvSpPr/>
              <p:nvPr/>
            </p:nvSpPr>
            <p:spPr>
              <a:xfrm>
                <a:off x="4598594" y="2038651"/>
                <a:ext cx="2876282" cy="51581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3661A6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r>
                  <a:rPr lang="ru-RU" sz="2000" noProof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Экспертиза образовательных программ (100% ООП ДОО) </a:t>
                </a:r>
              </a:p>
            </p:txBody>
          </p:sp>
          <p:sp>
            <p:nvSpPr>
              <p:cNvPr id="41" name="Выноска со стрелкой влево 40"/>
              <p:cNvSpPr/>
              <p:nvPr/>
            </p:nvSpPr>
            <p:spPr>
              <a:xfrm>
                <a:off x="4451204" y="1737234"/>
                <a:ext cx="3023671" cy="301415"/>
              </a:xfrm>
              <a:prstGeom prst="leftArrowCallout">
                <a:avLst>
                  <a:gd name="adj1" fmla="val 50000"/>
                  <a:gd name="adj2" fmla="val 25000"/>
                  <a:gd name="adj3" fmla="val 41455"/>
                  <a:gd name="adj4" fmla="val 95310"/>
                </a:avLst>
              </a:prstGeom>
              <a:solidFill>
                <a:schemeClr val="accent5">
                  <a:lumMod val="75000"/>
                </a:schemeClr>
              </a:solidFill>
              <a:ln w="19050">
                <a:solidFill>
                  <a:srgbClr val="3661A6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461830" y="1010739"/>
              <a:ext cx="3520214" cy="400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9388" algn="r">
                <a:defRPr/>
              </a:pPr>
              <a:r>
                <a:rPr lang="ru-RU" altLang="ru-RU" sz="2000" b="1" cap="all" dirty="0" smtClean="0">
                  <a:solidFill>
                    <a:schemeClr val="bg1"/>
                  </a:solidFill>
                </a:rPr>
                <a:t>Программно-методические</a:t>
              </a:r>
            </a:p>
          </p:txBody>
        </p:sp>
      </p:grpSp>
      <p:sp>
        <p:nvSpPr>
          <p:cNvPr id="50" name="Овал 49"/>
          <p:cNvSpPr>
            <a:spLocks noChangeAspect="1"/>
          </p:cNvSpPr>
          <p:nvPr/>
        </p:nvSpPr>
        <p:spPr>
          <a:xfrm>
            <a:off x="4354174" y="5786454"/>
            <a:ext cx="252412" cy="25082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Овал 55"/>
          <p:cNvSpPr>
            <a:spLocks noChangeAspect="1"/>
          </p:cNvSpPr>
          <p:nvPr/>
        </p:nvSpPr>
        <p:spPr>
          <a:xfrm>
            <a:off x="4286248" y="4391033"/>
            <a:ext cx="252413" cy="25241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67" name="Группа 65"/>
          <p:cNvGrpSpPr>
            <a:grpSpLocks/>
          </p:cNvGrpSpPr>
          <p:nvPr/>
        </p:nvGrpSpPr>
        <p:grpSpPr bwMode="auto">
          <a:xfrm>
            <a:off x="4429156" y="3984973"/>
            <a:ext cx="4746358" cy="1372854"/>
            <a:chOff x="4801231" y="2060272"/>
            <a:chExt cx="4035731" cy="1372778"/>
          </a:xfrm>
        </p:grpSpPr>
        <p:grpSp>
          <p:nvGrpSpPr>
            <p:cNvPr id="68" name="Группа 39"/>
            <p:cNvGrpSpPr>
              <a:grpSpLocks/>
            </p:cNvGrpSpPr>
            <p:nvPr/>
          </p:nvGrpSpPr>
          <p:grpSpPr bwMode="auto">
            <a:xfrm>
              <a:off x="4801231" y="2102271"/>
              <a:ext cx="4021677" cy="1330779"/>
              <a:chOff x="4384702" y="1840215"/>
              <a:chExt cx="3119823" cy="1013792"/>
            </a:xfrm>
          </p:grpSpPr>
          <p:sp>
            <p:nvSpPr>
              <p:cNvPr id="70" name="Прямоугольник 69"/>
              <p:cNvSpPr/>
              <p:nvPr/>
            </p:nvSpPr>
            <p:spPr>
              <a:xfrm>
                <a:off x="4667405" y="2527495"/>
                <a:ext cx="2837120" cy="32651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E8304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r>
                  <a:rPr lang="ru-RU" sz="2000" noProof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ДОО №№ 10,15,21,34,47</a:t>
                </a:r>
              </a:p>
            </p:txBody>
          </p:sp>
          <p:sp>
            <p:nvSpPr>
              <p:cNvPr id="71" name="Выноска со стрелкой влево 70"/>
              <p:cNvSpPr/>
              <p:nvPr/>
            </p:nvSpPr>
            <p:spPr>
              <a:xfrm>
                <a:off x="4384702" y="1840215"/>
                <a:ext cx="3109959" cy="687280"/>
              </a:xfrm>
              <a:prstGeom prst="leftArrowCallout">
                <a:avLst>
                  <a:gd name="adj1" fmla="val 50000"/>
                  <a:gd name="adj2" fmla="val 25000"/>
                  <a:gd name="adj3" fmla="val 41455"/>
                  <a:gd name="adj4" fmla="val 95310"/>
                </a:avLst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5347884" y="2060272"/>
              <a:ext cx="3489078" cy="10156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9388">
                <a:defRPr/>
              </a:pPr>
              <a:r>
                <a:rPr lang="ru-RU" altLang="ru-RU" sz="2000" b="1" cap="all" dirty="0" smtClean="0">
                  <a:solidFill>
                    <a:schemeClr val="bg1"/>
                  </a:solidFill>
                </a:rPr>
                <a:t>Региональные инновационные площадки  КК </a:t>
              </a:r>
              <a:r>
                <a:rPr lang="ru-RU" altLang="ru-RU" sz="2000" b="1" cap="all" dirty="0" err="1" smtClean="0">
                  <a:solidFill>
                    <a:schemeClr val="bg1"/>
                  </a:solidFill>
                </a:rPr>
                <a:t>ИПКиПП</a:t>
              </a:r>
              <a:r>
                <a:rPr lang="ru-RU" altLang="ru-RU" sz="2000" b="1" cap="all" dirty="0" smtClean="0">
                  <a:solidFill>
                    <a:schemeClr val="bg1"/>
                  </a:solidFill>
                </a:rPr>
                <a:t> РО </a:t>
              </a:r>
            </a:p>
          </p:txBody>
        </p:sp>
      </p:grpSp>
      <p:grpSp>
        <p:nvGrpSpPr>
          <p:cNvPr id="72" name="Группа 66"/>
          <p:cNvGrpSpPr>
            <a:grpSpLocks/>
          </p:cNvGrpSpPr>
          <p:nvPr/>
        </p:nvGrpSpPr>
        <p:grpSpPr bwMode="auto">
          <a:xfrm>
            <a:off x="4500562" y="5500702"/>
            <a:ext cx="4643438" cy="1284938"/>
            <a:chOff x="4530534" y="3433077"/>
            <a:chExt cx="4223083" cy="926532"/>
          </a:xfrm>
        </p:grpSpPr>
        <p:grpSp>
          <p:nvGrpSpPr>
            <p:cNvPr id="73" name="Группа 39"/>
            <p:cNvGrpSpPr>
              <a:grpSpLocks/>
            </p:cNvGrpSpPr>
            <p:nvPr/>
          </p:nvGrpSpPr>
          <p:grpSpPr bwMode="auto">
            <a:xfrm>
              <a:off x="4530534" y="3433077"/>
              <a:ext cx="4223083" cy="926532"/>
              <a:chOff x="4174709" y="1447775"/>
              <a:chExt cx="3276065" cy="705836"/>
            </a:xfrm>
          </p:grpSpPr>
          <p:sp>
            <p:nvSpPr>
              <p:cNvPr id="75" name="Прямоугольник 74"/>
              <p:cNvSpPr/>
              <p:nvPr/>
            </p:nvSpPr>
            <p:spPr>
              <a:xfrm>
                <a:off x="4376314" y="1782039"/>
                <a:ext cx="3066361" cy="37157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9AB0D2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r>
                  <a:rPr lang="ru-RU" sz="2000" noProof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ДОО №№ 5,11,25,46,49</a:t>
                </a:r>
              </a:p>
            </p:txBody>
          </p:sp>
          <p:sp>
            <p:nvSpPr>
              <p:cNvPr id="76" name="Выноска со стрелкой влево 75"/>
              <p:cNvSpPr/>
              <p:nvPr/>
            </p:nvSpPr>
            <p:spPr>
              <a:xfrm>
                <a:off x="4174709" y="1447775"/>
                <a:ext cx="3276065" cy="392418"/>
              </a:xfrm>
              <a:prstGeom prst="leftArrowCallout">
                <a:avLst>
                  <a:gd name="adj1" fmla="val 50000"/>
                  <a:gd name="adj2" fmla="val 25000"/>
                  <a:gd name="adj3" fmla="val 41455"/>
                  <a:gd name="adj4" fmla="val 95310"/>
                </a:avLst>
              </a:prstGeom>
              <a:solidFill>
                <a:schemeClr val="accent5">
                  <a:lumMod val="75000"/>
                </a:schemeClr>
              </a:solidFill>
              <a:ln w="19050">
                <a:solidFill>
                  <a:srgbClr val="9AB0D2"/>
                </a:soli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bIns="36000"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74" name="TextBox 73"/>
            <p:cNvSpPr txBox="1"/>
            <p:nvPr/>
          </p:nvSpPr>
          <p:spPr>
            <a:xfrm>
              <a:off x="5022647" y="3470565"/>
              <a:ext cx="3730970" cy="732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9388">
                <a:defRPr/>
              </a:pPr>
              <a:r>
                <a:rPr lang="ru-RU" altLang="ru-RU" sz="2000" b="1" cap="all" dirty="0" smtClean="0">
                  <a:solidFill>
                    <a:schemeClr val="bg1"/>
                  </a:solidFill>
                </a:rPr>
                <a:t>Экспериментальная муниципальная площадка</a:t>
              </a:r>
            </a:p>
            <a:p>
              <a:pPr>
                <a:defRPr/>
              </a:pPr>
              <a:endParaRPr lang="ru-RU" sz="2000" b="1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59" name="Группа 17"/>
          <p:cNvGrpSpPr/>
          <p:nvPr/>
        </p:nvGrpSpPr>
        <p:grpSpPr>
          <a:xfrm>
            <a:off x="5929322" y="72630"/>
            <a:ext cx="3001494" cy="829096"/>
            <a:chOff x="5382660" y="28136"/>
            <a:chExt cx="3691032" cy="978262"/>
          </a:xfrm>
        </p:grpSpPr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59080" y="28136"/>
              <a:ext cx="2714612" cy="952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2660" y="56272"/>
              <a:ext cx="1000132" cy="950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3035</TotalTime>
  <Words>2402</Words>
  <PresentationFormat>Экран (4:3)</PresentationFormat>
  <Paragraphs>664</Paragraphs>
  <Slides>37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 Office</vt:lpstr>
      <vt:lpstr>1_Тема Office</vt:lpstr>
      <vt:lpstr>Слайд 1</vt:lpstr>
      <vt:lpstr>Слайд 2</vt:lpstr>
      <vt:lpstr>Программа педсовета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Динамика увеличения численности обучающихся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Конкурсы  профессионального мастерства</vt:lpstr>
      <vt:lpstr>Конкурсы  профессионального мастерства</vt:lpstr>
      <vt:lpstr>Слайд 27</vt:lpstr>
      <vt:lpstr>Слайд 28</vt:lpstr>
      <vt:lpstr>Введение профессионального стандарта педагога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302</cp:revision>
  <dcterms:created xsi:type="dcterms:W3CDTF">2017-08-21T06:00:19Z</dcterms:created>
  <dcterms:modified xsi:type="dcterms:W3CDTF">2017-08-27T15:53:37Z</dcterms:modified>
</cp:coreProperties>
</file>